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jpg>
</file>

<file path=ppt/media/image12.jpg>
</file>

<file path=ppt/media/image13.png>
</file>

<file path=ppt/media/image14.jpg>
</file>

<file path=ppt/media/image15.png>
</file>

<file path=ppt/media/image16.jpg>
</file>

<file path=ppt/media/image17.jpg>
</file>

<file path=ppt/media/image18.png>
</file>

<file path=ppt/media/image19.jpg>
</file>

<file path=ppt/media/image2.jpg>
</file>

<file path=ppt/media/image20.jpg>
</file>

<file path=ppt/media/image21.png>
</file>

<file path=ppt/media/image22.jpg>
</file>

<file path=ppt/media/image23.jpg>
</file>

<file path=ppt/media/image24.png>
</file>

<file path=ppt/media/image25.jpg>
</file>

<file path=ppt/media/image26.jpg>
</file>

<file path=ppt/media/image27.jp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dc.gov/nchs/nvss/vsrr/covid_weekly/index.htm"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5479682521_1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g25479682521_1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5479682521_2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g25479682521_2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u="sng">
                <a:solidFill>
                  <a:srgbClr val="0563C1"/>
                </a:solidFill>
                <a:hlinkClick r:id="rId2">
                  <a:extLst>
                    <a:ext uri="{A12FA001-AC4F-418D-AE19-62706E023703}">
                      <ahyp:hlinkClr val="tx"/>
                    </a:ext>
                  </a:extLst>
                </a:hlinkClick>
              </a:rPr>
              <a:t>https://www.cdc.gov/nchs/nvss/vsrr/covid_weekly/index.htm</a:t>
            </a:r>
            <a:r>
              <a:rPr lang="en" sz="800">
                <a:solidFill>
                  <a:schemeClr val="dk1"/>
                </a:solidFill>
              </a:rPr>
              <a:t> </a:t>
            </a:r>
            <a:endParaRPr sz="800">
              <a:solidFill>
                <a:schemeClr val="dk1"/>
              </a:solidFill>
            </a:endParaRPr>
          </a:p>
          <a:p>
            <a:pPr indent="0" lvl="0" marL="0" rtl="0" algn="l">
              <a:spcBef>
                <a:spcPts val="0"/>
              </a:spcBef>
              <a:spcAft>
                <a:spcPts val="0"/>
              </a:spcAft>
              <a:buClr>
                <a:schemeClr val="dk1"/>
              </a:buClr>
              <a:buSzPts val="1100"/>
              <a:buFont typeface="Arial"/>
              <a:buNone/>
            </a:pPr>
            <a:r>
              <a:rPr lang="en" sz="800">
                <a:solidFill>
                  <a:schemeClr val="dk1"/>
                </a:solidFill>
              </a:rPr>
              <a:t>Infectious disease has been a global problem impacting public health and economics on a large scale.</a:t>
            </a:r>
            <a:endParaRPr sz="800">
              <a:solidFill>
                <a:schemeClr val="dk1"/>
              </a:solidFill>
            </a:endParaRPr>
          </a:p>
          <a:p>
            <a:pPr indent="0" lvl="0" marL="0" rtl="0" algn="l">
              <a:spcBef>
                <a:spcPts val="0"/>
              </a:spcBef>
              <a:spcAft>
                <a:spcPts val="0"/>
              </a:spcAft>
              <a:buClr>
                <a:schemeClr val="dk1"/>
              </a:buClr>
              <a:buSzPts val="1100"/>
              <a:buFont typeface="Arial"/>
              <a:buNone/>
            </a:pPr>
            <a:r>
              <a:rPr lang="en" sz="800">
                <a:solidFill>
                  <a:schemeClr val="dk1"/>
                </a:solidFill>
              </a:rPr>
              <a:t>The COVID-19 pandemic is one such example, which  in the recent years has caused a huge number of deaths and millions of cases all over the globe. However predicting the spread of such disease is difficult due to its dynamic nature and noise in the reporting process. </a:t>
            </a:r>
            <a:endParaRPr sz="800">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5479682521_2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g25479682521_2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5479682521_2_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g25479682521_2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800"/>
              </a:spcBef>
              <a:spcAft>
                <a:spcPts val="0"/>
              </a:spcAft>
              <a:buSzPts val="1100"/>
              <a:buNone/>
            </a:pPr>
            <a:r>
              <a:t/>
            </a:r>
            <a:endParaRPr sz="1800">
              <a:solidFill>
                <a:srgbClr val="0C245B"/>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5479682521_2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g25479682521_2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800"/>
              </a:spcBef>
              <a:spcAft>
                <a:spcPts val="0"/>
              </a:spcAft>
              <a:buSzPts val="1100"/>
              <a:buNone/>
            </a:pPr>
            <a:r>
              <a:t/>
            </a:r>
            <a:endParaRPr sz="1800">
              <a:solidFill>
                <a:srgbClr val="0C245B"/>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483c909b9_3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25483c909b9_3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800"/>
              </a:spcBef>
              <a:spcAft>
                <a:spcPts val="0"/>
              </a:spcAft>
              <a:buSzPts val="1100"/>
              <a:buNone/>
            </a:pPr>
            <a:r>
              <a:t/>
            </a:r>
            <a:endParaRPr sz="1800">
              <a:solidFill>
                <a:srgbClr val="0C245B"/>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5483c909b9_3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25483c909b9_3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800"/>
              </a:spcBef>
              <a:spcAft>
                <a:spcPts val="0"/>
              </a:spcAft>
              <a:buSzPts val="1100"/>
              <a:buNone/>
            </a:pPr>
            <a:r>
              <a:t/>
            </a:r>
            <a:endParaRPr sz="1800">
              <a:solidFill>
                <a:srgbClr val="0C245B"/>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5479682521_2_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g25479682521_2_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3" name="Shape 53"/>
        <p:cNvGrpSpPr/>
        <p:nvPr/>
      </p:nvGrpSpPr>
      <p:grpSpPr>
        <a:xfrm>
          <a:off x="0" y="0"/>
          <a:ext cx="0" cy="0"/>
          <a:chOff x="0" y="0"/>
          <a:chExt cx="0" cy="0"/>
        </a:xfrm>
      </p:grpSpPr>
      <p:sp>
        <p:nvSpPr>
          <p:cNvPr id="54" name="Google Shape;54;p1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2.jpg"/><Relationship Id="rId2" Type="http://schemas.openxmlformats.org/officeDocument/2006/relationships/slideLayout" Target="../slideLayouts/slideLayout1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1">
            <a:alphaModFix/>
          </a:blip>
          <a:srcRect b="0" l="0" r="0" t="0"/>
          <a:stretch/>
        </p:blipFill>
        <p:spPr>
          <a:xfrm>
            <a:off x="0" y="0"/>
            <a:ext cx="9144000" cy="5143500"/>
          </a:xfrm>
          <a:prstGeom prst="rect">
            <a:avLst/>
          </a:prstGeom>
          <a:noFill/>
          <a:ln>
            <a:noFill/>
          </a:ln>
        </p:spPr>
      </p:pic>
      <p:sp>
        <p:nvSpPr>
          <p:cNvPr id="52" name="Google Shape;52;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1.png"/><Relationship Id="rId5"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9.jpg"/><Relationship Id="rId5" Type="http://schemas.openxmlformats.org/officeDocument/2006/relationships/image" Target="../media/image4.jpg"/><Relationship Id="rId6" Type="http://schemas.openxmlformats.org/officeDocument/2006/relationships/hyperlink" Target="https://github.com/Data-ScienceHub/gpce-covid"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6.jpg"/><Relationship Id="rId4" Type="http://schemas.openxmlformats.org/officeDocument/2006/relationships/image" Target="../media/image1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jpg"/><Relationship Id="rId4" Type="http://schemas.openxmlformats.org/officeDocument/2006/relationships/image" Target="../media/image20.jpg"/></Relationships>
</file>

<file path=ppt/slides/_rels/slide8.xml.rels><?xml version="1.0" encoding="UTF-8" standalone="yes"?><Relationships xmlns="http://schemas.openxmlformats.org/package/2006/relationships"><Relationship Id="rId11" Type="http://schemas.openxmlformats.org/officeDocument/2006/relationships/image" Target="../media/image12.jpg"/><Relationship Id="rId10" Type="http://schemas.openxmlformats.org/officeDocument/2006/relationships/image" Target="../media/image23.jpg"/><Relationship Id="rId13" Type="http://schemas.openxmlformats.org/officeDocument/2006/relationships/image" Target="../media/image13.png"/><Relationship Id="rId12" Type="http://schemas.openxmlformats.org/officeDocument/2006/relationships/image" Target="../media/image24.png"/><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png"/><Relationship Id="rId9" Type="http://schemas.openxmlformats.org/officeDocument/2006/relationships/image" Target="../media/image22.jpg"/><Relationship Id="rId15" Type="http://schemas.openxmlformats.org/officeDocument/2006/relationships/image" Target="../media/image11.jpg"/><Relationship Id="rId14" Type="http://schemas.openxmlformats.org/officeDocument/2006/relationships/image" Target="../media/image14.jpg"/><Relationship Id="rId17" Type="http://schemas.openxmlformats.org/officeDocument/2006/relationships/image" Target="../media/image27.jpg"/><Relationship Id="rId16" Type="http://schemas.openxmlformats.org/officeDocument/2006/relationships/image" Target="../media/image18.png"/><Relationship Id="rId5" Type="http://schemas.openxmlformats.org/officeDocument/2006/relationships/image" Target="../media/image26.jpg"/><Relationship Id="rId6" Type="http://schemas.openxmlformats.org/officeDocument/2006/relationships/image" Target="../media/image25.jpg"/><Relationship Id="rId7" Type="http://schemas.openxmlformats.org/officeDocument/2006/relationships/image" Target="../media/image21.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5"/>
          <p:cNvSpPr txBox="1"/>
          <p:nvPr/>
        </p:nvSpPr>
        <p:spPr>
          <a:xfrm>
            <a:off x="461848" y="1438338"/>
            <a:ext cx="8220300" cy="1408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3200"/>
              <a:buFont typeface="Arial"/>
              <a:buNone/>
            </a:pPr>
            <a:r>
              <a:rPr b="1" lang="en" sz="2900">
                <a:solidFill>
                  <a:srgbClr val="0C245B"/>
                </a:solidFill>
                <a:latin typeface="Calibri"/>
                <a:ea typeface="Calibri"/>
                <a:cs typeface="Calibri"/>
                <a:sym typeface="Calibri"/>
              </a:rPr>
              <a:t>Digital Health Innovation: </a:t>
            </a:r>
            <a:endParaRPr b="1" sz="2900">
              <a:solidFill>
                <a:srgbClr val="0C245B"/>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3200"/>
              <a:buFont typeface="Arial"/>
              <a:buNone/>
            </a:pPr>
            <a:r>
              <a:rPr b="1" lang="en" sz="2900">
                <a:solidFill>
                  <a:srgbClr val="0C245B"/>
                </a:solidFill>
                <a:latin typeface="Calibri"/>
                <a:ea typeface="Calibri"/>
                <a:cs typeface="Calibri"/>
                <a:sym typeface="Calibri"/>
              </a:rPr>
              <a:t>Interpreting County-Level COVID-19 Infections using Transformer and Deep Learning Time Series Models</a:t>
            </a:r>
            <a:endParaRPr b="1" sz="2500">
              <a:solidFill>
                <a:srgbClr val="0C245B"/>
              </a:solidFill>
              <a:latin typeface="Calibri"/>
              <a:ea typeface="Calibri"/>
              <a:cs typeface="Calibri"/>
              <a:sym typeface="Calibri"/>
            </a:endParaRPr>
          </a:p>
        </p:txBody>
      </p:sp>
      <p:pic>
        <p:nvPicPr>
          <p:cNvPr id="60" name="Google Shape;60;p15"/>
          <p:cNvPicPr preferRelativeResize="0"/>
          <p:nvPr/>
        </p:nvPicPr>
        <p:blipFill rotWithShape="1">
          <a:blip r:embed="rId3">
            <a:alphaModFix/>
          </a:blip>
          <a:srcRect b="0" l="0" r="0" t="0"/>
          <a:stretch/>
        </p:blipFill>
        <p:spPr>
          <a:xfrm>
            <a:off x="519352" y="3018826"/>
            <a:ext cx="960501" cy="965526"/>
          </a:xfrm>
          <a:prstGeom prst="rect">
            <a:avLst/>
          </a:prstGeom>
          <a:noFill/>
          <a:ln>
            <a:noFill/>
          </a:ln>
        </p:spPr>
      </p:pic>
      <p:sp>
        <p:nvSpPr>
          <p:cNvPr id="61" name="Google Shape;61;p15"/>
          <p:cNvSpPr txBox="1"/>
          <p:nvPr>
            <p:ph idx="12" type="sldNum"/>
          </p:nvPr>
        </p:nvSpPr>
        <p:spPr>
          <a:xfrm>
            <a:off x="8480584" y="46736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62" name="Google Shape;62;p15"/>
          <p:cNvPicPr preferRelativeResize="0"/>
          <p:nvPr/>
        </p:nvPicPr>
        <p:blipFill rotWithShape="1">
          <a:blip r:embed="rId4">
            <a:alphaModFix/>
          </a:blip>
          <a:srcRect b="0" l="4933" r="0" t="0"/>
          <a:stretch/>
        </p:blipFill>
        <p:spPr>
          <a:xfrm>
            <a:off x="634800" y="4177800"/>
            <a:ext cx="2010900" cy="533400"/>
          </a:xfrm>
          <a:prstGeom prst="rect">
            <a:avLst/>
          </a:prstGeom>
          <a:noFill/>
          <a:ln>
            <a:noFill/>
          </a:ln>
        </p:spPr>
      </p:pic>
      <p:sp>
        <p:nvSpPr>
          <p:cNvPr id="63" name="Google Shape;63;p15"/>
          <p:cNvSpPr txBox="1"/>
          <p:nvPr/>
        </p:nvSpPr>
        <p:spPr>
          <a:xfrm>
            <a:off x="3580125" y="3804150"/>
            <a:ext cx="5124900" cy="7143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Clr>
                <a:schemeClr val="dk1"/>
              </a:buClr>
              <a:buSzPts val="1100"/>
              <a:buFont typeface="Arial"/>
              <a:buNone/>
            </a:pPr>
            <a:r>
              <a:rPr b="1" lang="en" sz="1600">
                <a:solidFill>
                  <a:srgbClr val="595959"/>
                </a:solidFill>
              </a:rPr>
              <a:t>Md. Khairul Islam, Yingzheng Liu, Andrej Erkelens, Nicholas Daniello, Aparna Marathe and Judy Fox</a:t>
            </a:r>
            <a:endParaRPr sz="1500"/>
          </a:p>
        </p:txBody>
      </p:sp>
      <p:pic>
        <p:nvPicPr>
          <p:cNvPr id="64" name="Google Shape;64;p15"/>
          <p:cNvPicPr preferRelativeResize="0"/>
          <p:nvPr/>
        </p:nvPicPr>
        <p:blipFill>
          <a:blip r:embed="rId5">
            <a:alphaModFix/>
          </a:blip>
          <a:stretch>
            <a:fillRect/>
          </a:stretch>
        </p:blipFill>
        <p:spPr>
          <a:xfrm>
            <a:off x="4812504" y="173450"/>
            <a:ext cx="3892521" cy="1092900"/>
          </a:xfrm>
          <a:prstGeom prst="rect">
            <a:avLst/>
          </a:prstGeom>
          <a:noFill/>
          <a:ln>
            <a:noFill/>
          </a:ln>
        </p:spPr>
      </p:pic>
      <p:sp>
        <p:nvSpPr>
          <p:cNvPr id="65" name="Google Shape;65;p15"/>
          <p:cNvSpPr txBox="1"/>
          <p:nvPr/>
        </p:nvSpPr>
        <p:spPr>
          <a:xfrm>
            <a:off x="3116025" y="2925975"/>
            <a:ext cx="54171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rgbClr val="0C245B"/>
                </a:solidFill>
              </a:rPr>
              <a:t>IEEE International Conference on Digital Health, 2023</a:t>
            </a:r>
            <a:endParaRPr>
              <a:solidFill>
                <a:srgbClr val="0C245B"/>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6"/>
          <p:cNvSpPr txBox="1"/>
          <p:nvPr/>
        </p:nvSpPr>
        <p:spPr>
          <a:xfrm>
            <a:off x="378725" y="555475"/>
            <a:ext cx="8419500" cy="709500"/>
          </a:xfrm>
          <a:prstGeom prst="rect">
            <a:avLst/>
          </a:prstGeom>
          <a:noFill/>
          <a:ln>
            <a:noFill/>
          </a:ln>
        </p:spPr>
        <p:txBody>
          <a:bodyPr anchorCtr="0" anchor="ctr" bIns="34275" lIns="68575" spcFirstLastPara="1" rIns="68575" wrap="square" tIns="34275">
            <a:noAutofit/>
          </a:bodyPr>
          <a:lstStyle/>
          <a:p>
            <a:pPr indent="0" lvl="0" marL="0" marR="0" rtl="0" algn="l">
              <a:lnSpc>
                <a:spcPct val="90000"/>
              </a:lnSpc>
              <a:spcBef>
                <a:spcPts val="0"/>
              </a:spcBef>
              <a:spcAft>
                <a:spcPts val="0"/>
              </a:spcAft>
              <a:buClr>
                <a:srgbClr val="0C245B"/>
              </a:buClr>
              <a:buSzPts val="2325"/>
              <a:buFont typeface="Calibri"/>
              <a:buNone/>
            </a:pPr>
            <a:r>
              <a:rPr b="1" lang="en" sz="2925">
                <a:solidFill>
                  <a:srgbClr val="0C245B"/>
                </a:solidFill>
                <a:latin typeface="Calibri"/>
                <a:ea typeface="Calibri"/>
                <a:cs typeface="Calibri"/>
                <a:sym typeface="Calibri"/>
              </a:rPr>
              <a:t>Moving F</a:t>
            </a:r>
            <a:r>
              <a:rPr b="1" lang="en" sz="2925">
                <a:solidFill>
                  <a:srgbClr val="0C245B"/>
                </a:solidFill>
                <a:latin typeface="Calibri"/>
                <a:ea typeface="Calibri"/>
                <a:cs typeface="Calibri"/>
                <a:sym typeface="Calibri"/>
              </a:rPr>
              <a:t>rom “Intervention” to “Prevention”</a:t>
            </a:r>
            <a:endParaRPr sz="1995">
              <a:solidFill>
                <a:srgbClr val="0C245B"/>
              </a:solidFill>
              <a:latin typeface="Calibri"/>
              <a:ea typeface="Calibri"/>
              <a:cs typeface="Calibri"/>
              <a:sym typeface="Calibri"/>
            </a:endParaRPr>
          </a:p>
          <a:p>
            <a:pPr indent="0" lvl="0" marL="0" marR="0" rtl="0" algn="l">
              <a:lnSpc>
                <a:spcPct val="90000"/>
              </a:lnSpc>
              <a:spcBef>
                <a:spcPts val="0"/>
              </a:spcBef>
              <a:spcAft>
                <a:spcPts val="0"/>
              </a:spcAft>
              <a:buClr>
                <a:srgbClr val="0C245B"/>
              </a:buClr>
              <a:buSzPts val="2325"/>
              <a:buFont typeface="Calibri"/>
              <a:buNone/>
            </a:pPr>
            <a:r>
              <a:t/>
            </a:r>
            <a:endParaRPr b="0" i="0" sz="1152" u="none" cap="none" strike="noStrike">
              <a:solidFill>
                <a:srgbClr val="000000"/>
              </a:solidFill>
              <a:latin typeface="Arial"/>
              <a:ea typeface="Arial"/>
              <a:cs typeface="Arial"/>
              <a:sym typeface="Arial"/>
            </a:endParaRPr>
          </a:p>
        </p:txBody>
      </p:sp>
      <p:sp>
        <p:nvSpPr>
          <p:cNvPr id="71" name="Google Shape;71;p16"/>
          <p:cNvSpPr txBox="1"/>
          <p:nvPr/>
        </p:nvSpPr>
        <p:spPr>
          <a:xfrm>
            <a:off x="374675" y="1170432"/>
            <a:ext cx="5215200" cy="4023600"/>
          </a:xfrm>
          <a:prstGeom prst="rect">
            <a:avLst/>
          </a:prstGeom>
          <a:noFill/>
          <a:ln>
            <a:noFill/>
          </a:ln>
        </p:spPr>
        <p:txBody>
          <a:bodyPr anchorCtr="0" anchor="t" bIns="34275" lIns="68575" spcFirstLastPara="1" rIns="68575" wrap="square" tIns="34275">
            <a:noAutofit/>
          </a:bodyPr>
          <a:lstStyle/>
          <a:p>
            <a:pPr indent="-165100" lvl="0" marL="177800" marR="0" rtl="0" algn="l">
              <a:lnSpc>
                <a:spcPct val="90000"/>
              </a:lnSpc>
              <a:spcBef>
                <a:spcPts val="0"/>
              </a:spcBef>
              <a:spcAft>
                <a:spcPts val="0"/>
              </a:spcAft>
              <a:buClr>
                <a:srgbClr val="0C245B"/>
              </a:buClr>
              <a:buSzPts val="2000"/>
              <a:buFont typeface="Arial"/>
              <a:buChar char="•"/>
            </a:pPr>
            <a:r>
              <a:rPr b="0" i="0" lang="en" sz="2000" u="none" cap="none" strike="noStrike">
                <a:solidFill>
                  <a:srgbClr val="0C245B"/>
                </a:solidFill>
                <a:latin typeface="Calibri"/>
                <a:ea typeface="Calibri"/>
                <a:cs typeface="Calibri"/>
                <a:sym typeface="Calibri"/>
              </a:rPr>
              <a:t>Infectious diseases</a:t>
            </a:r>
            <a:r>
              <a:rPr b="0" i="0" lang="en" sz="2000" u="none" cap="none" strike="noStrike">
                <a:solidFill>
                  <a:srgbClr val="0C245B"/>
                </a:solidFill>
                <a:latin typeface="Calibri"/>
                <a:ea typeface="Calibri"/>
                <a:cs typeface="Calibri"/>
                <a:sym typeface="Calibri"/>
              </a:rPr>
              <a:t>: a global societal problem</a:t>
            </a:r>
            <a:endParaRPr>
              <a:solidFill>
                <a:srgbClr val="0C245B"/>
              </a:solidFill>
              <a:latin typeface="Calibri"/>
              <a:ea typeface="Calibri"/>
              <a:cs typeface="Calibri"/>
              <a:sym typeface="Calibri"/>
            </a:endParaRPr>
          </a:p>
          <a:p>
            <a:pPr indent="-361950" lvl="1" marL="914400" marR="0" rtl="0" algn="l">
              <a:lnSpc>
                <a:spcPct val="90000"/>
              </a:lnSpc>
              <a:spcBef>
                <a:spcPts val="0"/>
              </a:spcBef>
              <a:spcAft>
                <a:spcPts val="0"/>
              </a:spcAft>
              <a:buClr>
                <a:srgbClr val="0C245B"/>
              </a:buClr>
              <a:buSzPts val="2100"/>
              <a:buFont typeface="Arial"/>
              <a:buChar char="-"/>
            </a:pPr>
            <a:r>
              <a:rPr b="0" i="0" lang="en" sz="1500" u="none" cap="none" strike="noStrike">
                <a:solidFill>
                  <a:srgbClr val="0C245B"/>
                </a:solidFill>
                <a:latin typeface="Calibri"/>
                <a:ea typeface="Calibri"/>
                <a:cs typeface="Calibri"/>
                <a:sym typeface="Calibri"/>
              </a:rPr>
              <a:t>By 2050, projected deaths/year due to antimicrobial resistance &gt; 10 million; economic impact &gt; $100 trillion</a:t>
            </a:r>
            <a:endParaRPr b="0" i="0" sz="1500" u="none" cap="none" strike="noStrike">
              <a:solidFill>
                <a:srgbClr val="0C245B"/>
              </a:solidFill>
              <a:latin typeface="Calibri"/>
              <a:ea typeface="Calibri"/>
              <a:cs typeface="Calibri"/>
              <a:sym typeface="Calibri"/>
            </a:endParaRPr>
          </a:p>
          <a:p>
            <a:pPr indent="-323850" lvl="1" marL="914400" marR="0" rtl="0" algn="l">
              <a:lnSpc>
                <a:spcPct val="90000"/>
              </a:lnSpc>
              <a:spcBef>
                <a:spcPts val="0"/>
              </a:spcBef>
              <a:spcAft>
                <a:spcPts val="0"/>
              </a:spcAft>
              <a:buClr>
                <a:srgbClr val="0C245B"/>
              </a:buClr>
              <a:buSzPts val="1500"/>
              <a:buFont typeface="Calibri"/>
              <a:buChar char="-"/>
            </a:pPr>
            <a:r>
              <a:rPr lang="en" sz="1500">
                <a:solidFill>
                  <a:srgbClr val="0C245B"/>
                </a:solidFill>
                <a:latin typeface="Calibri"/>
                <a:ea typeface="Calibri"/>
                <a:cs typeface="Calibri"/>
                <a:sym typeface="Calibri"/>
              </a:rPr>
              <a:t>100 million cases, 1.1 million deaths in the US alone</a:t>
            </a:r>
            <a:endParaRPr sz="1500">
              <a:solidFill>
                <a:srgbClr val="0C245B"/>
              </a:solidFill>
              <a:latin typeface="Calibri"/>
              <a:ea typeface="Calibri"/>
              <a:cs typeface="Calibri"/>
              <a:sym typeface="Calibri"/>
            </a:endParaRPr>
          </a:p>
          <a:p>
            <a:pPr indent="-171450" lvl="0" marL="177800" marR="0" rtl="0" algn="l">
              <a:lnSpc>
                <a:spcPct val="90000"/>
              </a:lnSpc>
              <a:spcBef>
                <a:spcPts val="0"/>
              </a:spcBef>
              <a:spcAft>
                <a:spcPts val="0"/>
              </a:spcAft>
              <a:buClr>
                <a:srgbClr val="0C245B"/>
              </a:buClr>
              <a:buSzPts val="2100"/>
              <a:buFont typeface="Arial"/>
              <a:buChar char="•"/>
            </a:pPr>
            <a:r>
              <a:rPr lang="en" sz="2000">
                <a:solidFill>
                  <a:srgbClr val="0C245B"/>
                </a:solidFill>
                <a:latin typeface="Calibri"/>
                <a:ea typeface="Calibri"/>
                <a:cs typeface="Calibri"/>
                <a:sym typeface="Calibri"/>
              </a:rPr>
              <a:t>COVID-19 is a</a:t>
            </a:r>
            <a:r>
              <a:rPr b="0" i="0" lang="en" sz="2000" u="none" cap="none" strike="noStrike">
                <a:solidFill>
                  <a:srgbClr val="0C245B"/>
                </a:solidFill>
                <a:latin typeface="Calibri"/>
                <a:ea typeface="Calibri"/>
                <a:cs typeface="Calibri"/>
                <a:sym typeface="Calibri"/>
              </a:rPr>
              <a:t> complex </a:t>
            </a:r>
            <a:r>
              <a:rPr lang="en" sz="2000">
                <a:solidFill>
                  <a:srgbClr val="0C245B"/>
                </a:solidFill>
                <a:latin typeface="Calibri"/>
                <a:ea typeface="Calibri"/>
                <a:cs typeface="Calibri"/>
                <a:sym typeface="Calibri"/>
              </a:rPr>
              <a:t>data</a:t>
            </a:r>
            <a:r>
              <a:rPr b="0" i="0" lang="en" sz="2000" u="none" cap="none" strike="noStrike">
                <a:solidFill>
                  <a:srgbClr val="0C245B"/>
                </a:solidFill>
                <a:latin typeface="Calibri"/>
                <a:ea typeface="Calibri"/>
                <a:cs typeface="Calibri"/>
                <a:sym typeface="Calibri"/>
              </a:rPr>
              <a:t> problem</a:t>
            </a:r>
            <a:r>
              <a:rPr b="0" i="0" lang="en" sz="2300" u="none" cap="none" strike="noStrike">
                <a:solidFill>
                  <a:srgbClr val="0C245B"/>
                </a:solidFill>
                <a:latin typeface="Calibri"/>
                <a:ea typeface="Calibri"/>
                <a:cs typeface="Calibri"/>
                <a:sym typeface="Calibri"/>
              </a:rPr>
              <a:t>  </a:t>
            </a:r>
            <a:endParaRPr b="0" i="0" sz="1100" u="none" cap="none" strike="noStrike">
              <a:solidFill>
                <a:srgbClr val="000000"/>
              </a:solidFill>
              <a:latin typeface="Arial"/>
              <a:ea typeface="Arial"/>
              <a:cs typeface="Arial"/>
              <a:sym typeface="Arial"/>
            </a:endParaRPr>
          </a:p>
          <a:p>
            <a:pPr indent="-323850" lvl="1" marL="914400" rtl="0" algn="l">
              <a:lnSpc>
                <a:spcPct val="90000"/>
              </a:lnSpc>
              <a:spcBef>
                <a:spcPts val="0"/>
              </a:spcBef>
              <a:spcAft>
                <a:spcPts val="0"/>
              </a:spcAft>
              <a:buClr>
                <a:srgbClr val="0C245B"/>
              </a:buClr>
              <a:buSzPts val="1500"/>
              <a:buFont typeface="Roboto"/>
              <a:buChar char="-"/>
            </a:pPr>
            <a:r>
              <a:rPr b="1" lang="en" sz="1500">
                <a:solidFill>
                  <a:srgbClr val="0C245B"/>
                </a:solidFill>
                <a:latin typeface="Calibri"/>
                <a:ea typeface="Calibri"/>
                <a:cs typeface="Calibri"/>
                <a:sym typeface="Calibri"/>
              </a:rPr>
              <a:t>Non-stationary</a:t>
            </a:r>
            <a:r>
              <a:rPr lang="en" sz="1500">
                <a:solidFill>
                  <a:srgbClr val="0C245B"/>
                </a:solidFill>
                <a:latin typeface="Calibri"/>
                <a:ea typeface="Calibri"/>
                <a:cs typeface="Calibri"/>
                <a:sym typeface="Calibri"/>
              </a:rPr>
              <a:t> nature, new variants, and </a:t>
            </a:r>
            <a:r>
              <a:rPr b="1" lang="en" sz="1500">
                <a:solidFill>
                  <a:srgbClr val="0C245B"/>
                </a:solidFill>
                <a:latin typeface="Calibri"/>
                <a:ea typeface="Calibri"/>
                <a:cs typeface="Calibri"/>
                <a:sym typeface="Calibri"/>
              </a:rPr>
              <a:t>noisy</a:t>
            </a:r>
            <a:r>
              <a:rPr lang="en" sz="1500">
                <a:solidFill>
                  <a:srgbClr val="0C245B"/>
                </a:solidFill>
                <a:latin typeface="Calibri"/>
                <a:ea typeface="Calibri"/>
                <a:cs typeface="Calibri"/>
                <a:sym typeface="Calibri"/>
              </a:rPr>
              <a:t> data make it quite difficult to learn and predict disease trends</a:t>
            </a:r>
            <a:endParaRPr sz="1500">
              <a:solidFill>
                <a:srgbClr val="0C245B"/>
              </a:solidFill>
              <a:latin typeface="Calibri"/>
              <a:ea typeface="Calibri"/>
              <a:cs typeface="Calibri"/>
              <a:sym typeface="Calibri"/>
            </a:endParaRPr>
          </a:p>
          <a:p>
            <a:pPr indent="-165100" lvl="0" marL="177800" marR="0" rtl="0" algn="l">
              <a:lnSpc>
                <a:spcPct val="90000"/>
              </a:lnSpc>
              <a:spcBef>
                <a:spcPts val="0"/>
              </a:spcBef>
              <a:spcAft>
                <a:spcPts val="0"/>
              </a:spcAft>
              <a:buClr>
                <a:srgbClr val="0C245B"/>
              </a:buClr>
              <a:buSzPts val="2000"/>
              <a:buFont typeface="Arial"/>
              <a:buChar char="•"/>
            </a:pPr>
            <a:r>
              <a:rPr lang="en" sz="2000">
                <a:solidFill>
                  <a:srgbClr val="0C245B"/>
                </a:solidFill>
                <a:latin typeface="Calibri"/>
                <a:ea typeface="Calibri"/>
                <a:cs typeface="Calibri"/>
                <a:sym typeface="Calibri"/>
              </a:rPr>
              <a:t>Making infection forecasting interpretable can help deciding policy</a:t>
            </a:r>
            <a:endParaRPr sz="2000">
              <a:solidFill>
                <a:srgbClr val="0C245B"/>
              </a:solidFill>
              <a:latin typeface="Calibri"/>
              <a:ea typeface="Calibri"/>
              <a:cs typeface="Calibri"/>
              <a:sym typeface="Calibri"/>
            </a:endParaRPr>
          </a:p>
          <a:p>
            <a:pPr indent="-323850" lvl="1" marL="914400" marR="0" rtl="0" algn="l">
              <a:lnSpc>
                <a:spcPct val="90000"/>
              </a:lnSpc>
              <a:spcBef>
                <a:spcPts val="0"/>
              </a:spcBef>
              <a:spcAft>
                <a:spcPts val="0"/>
              </a:spcAft>
              <a:buClr>
                <a:srgbClr val="0C245B"/>
              </a:buClr>
              <a:buSzPts val="1500"/>
              <a:buFont typeface="Calibri"/>
              <a:buChar char="-"/>
            </a:pPr>
            <a:r>
              <a:rPr lang="en" sz="1500">
                <a:solidFill>
                  <a:srgbClr val="0C245B"/>
                </a:solidFill>
                <a:latin typeface="Calibri"/>
                <a:ea typeface="Calibri"/>
                <a:cs typeface="Calibri"/>
                <a:sym typeface="Calibri"/>
              </a:rPr>
              <a:t>Interpretable features can help identify important </a:t>
            </a:r>
            <a:r>
              <a:rPr b="1" lang="en" sz="1500">
                <a:solidFill>
                  <a:srgbClr val="0C245B"/>
                </a:solidFill>
                <a:latin typeface="Calibri"/>
                <a:ea typeface="Calibri"/>
                <a:cs typeface="Calibri"/>
                <a:sym typeface="Calibri"/>
              </a:rPr>
              <a:t>spatial</a:t>
            </a:r>
            <a:r>
              <a:rPr lang="en" sz="1500">
                <a:solidFill>
                  <a:srgbClr val="0C245B"/>
                </a:solidFill>
                <a:latin typeface="Calibri"/>
                <a:ea typeface="Calibri"/>
                <a:cs typeface="Calibri"/>
                <a:sym typeface="Calibri"/>
              </a:rPr>
              <a:t> and </a:t>
            </a:r>
            <a:r>
              <a:rPr b="1" lang="en" sz="1500">
                <a:solidFill>
                  <a:srgbClr val="0C245B"/>
                </a:solidFill>
                <a:latin typeface="Calibri"/>
                <a:ea typeface="Calibri"/>
                <a:cs typeface="Calibri"/>
                <a:sym typeface="Calibri"/>
              </a:rPr>
              <a:t>temporal</a:t>
            </a:r>
            <a:r>
              <a:rPr lang="en" sz="1500">
                <a:solidFill>
                  <a:srgbClr val="0C245B"/>
                </a:solidFill>
                <a:latin typeface="Calibri"/>
                <a:ea typeface="Calibri"/>
                <a:cs typeface="Calibri"/>
                <a:sym typeface="Calibri"/>
              </a:rPr>
              <a:t> “focus areas,” signalling governments to more efficiently allocate resources to prevent disease spread</a:t>
            </a:r>
            <a:endParaRPr sz="1500">
              <a:solidFill>
                <a:srgbClr val="0C245B"/>
              </a:solidFill>
              <a:latin typeface="Calibri"/>
              <a:ea typeface="Calibri"/>
              <a:cs typeface="Calibri"/>
              <a:sym typeface="Calibri"/>
            </a:endParaRPr>
          </a:p>
        </p:txBody>
      </p:sp>
      <p:sp>
        <p:nvSpPr>
          <p:cNvPr id="72" name="Google Shape;72;p1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73" name="Google Shape;73;p16"/>
          <p:cNvPicPr preferRelativeResize="0"/>
          <p:nvPr/>
        </p:nvPicPr>
        <p:blipFill>
          <a:blip r:embed="rId3">
            <a:alphaModFix/>
          </a:blip>
          <a:stretch>
            <a:fillRect/>
          </a:stretch>
        </p:blipFill>
        <p:spPr>
          <a:xfrm>
            <a:off x="5548950" y="1165949"/>
            <a:ext cx="3124824" cy="1751801"/>
          </a:xfrm>
          <a:prstGeom prst="rect">
            <a:avLst/>
          </a:prstGeom>
          <a:noFill/>
          <a:ln>
            <a:noFill/>
          </a:ln>
        </p:spPr>
      </p:pic>
      <p:pic>
        <p:nvPicPr>
          <p:cNvPr id="74" name="Google Shape;74;p16"/>
          <p:cNvPicPr preferRelativeResize="0"/>
          <p:nvPr/>
        </p:nvPicPr>
        <p:blipFill>
          <a:blip r:embed="rId4">
            <a:alphaModFix/>
          </a:blip>
          <a:stretch>
            <a:fillRect/>
          </a:stretch>
        </p:blipFill>
        <p:spPr>
          <a:xfrm>
            <a:off x="5548950" y="2917750"/>
            <a:ext cx="3124825" cy="18196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nvSpPr>
        <p:spPr>
          <a:xfrm>
            <a:off x="451525" y="592650"/>
            <a:ext cx="3566100" cy="709500"/>
          </a:xfrm>
          <a:prstGeom prst="rect">
            <a:avLst/>
          </a:prstGeom>
          <a:noFill/>
          <a:ln>
            <a:noFill/>
          </a:ln>
        </p:spPr>
        <p:txBody>
          <a:bodyPr anchorCtr="0" anchor="ctr" bIns="34275" lIns="68575" spcFirstLastPara="1" rIns="68575" wrap="square" tIns="34275">
            <a:normAutofit/>
          </a:bodyPr>
          <a:lstStyle/>
          <a:p>
            <a:pPr indent="0" lvl="0" marL="0" marR="0" rtl="0" algn="l">
              <a:lnSpc>
                <a:spcPct val="90000"/>
              </a:lnSpc>
              <a:spcBef>
                <a:spcPts val="0"/>
              </a:spcBef>
              <a:spcAft>
                <a:spcPts val="0"/>
              </a:spcAft>
              <a:buClr>
                <a:srgbClr val="0C245B"/>
              </a:buClr>
              <a:buSzPts val="3000"/>
              <a:buFont typeface="Calibri"/>
              <a:buNone/>
            </a:pPr>
            <a:r>
              <a:rPr b="1" lang="en" sz="3000">
                <a:solidFill>
                  <a:srgbClr val="0C245B"/>
                </a:solidFill>
                <a:latin typeface="Calibri"/>
                <a:ea typeface="Calibri"/>
                <a:cs typeface="Calibri"/>
                <a:sym typeface="Calibri"/>
              </a:rPr>
              <a:t>Problem Statement</a:t>
            </a:r>
            <a:endParaRPr b="0" i="0" sz="1100" u="none" cap="none" strike="noStrike">
              <a:solidFill>
                <a:srgbClr val="000000"/>
              </a:solidFill>
              <a:latin typeface="Arial"/>
              <a:ea typeface="Arial"/>
              <a:cs typeface="Arial"/>
              <a:sym typeface="Arial"/>
            </a:endParaRPr>
          </a:p>
        </p:txBody>
      </p:sp>
      <p:sp>
        <p:nvSpPr>
          <p:cNvPr id="80" name="Google Shape;80;p1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sp>
        <p:nvSpPr>
          <p:cNvPr id="81" name="Google Shape;81;p17"/>
          <p:cNvSpPr txBox="1"/>
          <p:nvPr/>
        </p:nvSpPr>
        <p:spPr>
          <a:xfrm>
            <a:off x="335000" y="1317975"/>
            <a:ext cx="4443000" cy="2933400"/>
          </a:xfrm>
          <a:prstGeom prst="rect">
            <a:avLst/>
          </a:prstGeom>
          <a:noFill/>
          <a:ln>
            <a:noFill/>
          </a:ln>
        </p:spPr>
        <p:txBody>
          <a:bodyPr anchorCtr="0" anchor="t" bIns="34275" lIns="68575" spcFirstLastPara="1" rIns="68575" wrap="square" tIns="34275">
            <a:noAutofit/>
          </a:bodyPr>
          <a:lstStyle/>
          <a:p>
            <a:pPr indent="-342900" lvl="0" marL="457200" marR="0" rtl="0" algn="l">
              <a:lnSpc>
                <a:spcPct val="115000"/>
              </a:lnSpc>
              <a:spcBef>
                <a:spcPts val="0"/>
              </a:spcBef>
              <a:spcAft>
                <a:spcPts val="0"/>
              </a:spcAft>
              <a:buClr>
                <a:srgbClr val="0C245B"/>
              </a:buClr>
              <a:buSzPts val="1800"/>
              <a:buFont typeface="Calibri"/>
              <a:buChar char="●"/>
            </a:pPr>
            <a:r>
              <a:rPr lang="en" sz="1800">
                <a:solidFill>
                  <a:srgbClr val="0C245B"/>
                </a:solidFill>
                <a:latin typeface="Calibri"/>
                <a:ea typeface="Calibri"/>
                <a:cs typeface="Calibri"/>
                <a:sym typeface="Calibri"/>
              </a:rPr>
              <a:t>Examination of the current role of </a:t>
            </a:r>
            <a:r>
              <a:rPr lang="en" sz="1800">
                <a:solidFill>
                  <a:srgbClr val="0C245B"/>
                </a:solidFill>
                <a:latin typeface="Calibri"/>
                <a:ea typeface="Calibri"/>
                <a:cs typeface="Calibri"/>
                <a:sym typeface="Calibri"/>
              </a:rPr>
              <a:t>Interpretable</a:t>
            </a:r>
            <a:r>
              <a:rPr lang="en" sz="1800">
                <a:solidFill>
                  <a:srgbClr val="0C245B"/>
                </a:solidFill>
                <a:latin typeface="Calibri"/>
                <a:ea typeface="Calibri"/>
                <a:cs typeface="Calibri"/>
                <a:sym typeface="Calibri"/>
              </a:rPr>
              <a:t> AI for COVID-19 pandemic</a:t>
            </a:r>
            <a:endParaRPr sz="1800">
              <a:solidFill>
                <a:srgbClr val="0C245B"/>
              </a:solidFill>
              <a:latin typeface="Calibri"/>
              <a:ea typeface="Calibri"/>
              <a:cs typeface="Calibri"/>
              <a:sym typeface="Calibri"/>
            </a:endParaRPr>
          </a:p>
          <a:p>
            <a:pPr indent="-342900" lvl="0" marL="457200" marR="0" rtl="0" algn="l">
              <a:lnSpc>
                <a:spcPct val="115000"/>
              </a:lnSpc>
              <a:spcBef>
                <a:spcPts val="0"/>
              </a:spcBef>
              <a:spcAft>
                <a:spcPts val="0"/>
              </a:spcAft>
              <a:buClr>
                <a:srgbClr val="0C245B"/>
              </a:buClr>
              <a:buSzPts val="1800"/>
              <a:buFont typeface="Calibri"/>
              <a:buChar char="●"/>
            </a:pPr>
            <a:r>
              <a:rPr lang="en" sz="1800">
                <a:solidFill>
                  <a:srgbClr val="0C245B"/>
                </a:solidFill>
                <a:latin typeface="Calibri"/>
                <a:ea typeface="Calibri"/>
                <a:cs typeface="Calibri"/>
                <a:sym typeface="Calibri"/>
              </a:rPr>
              <a:t>General issues (accuracy, interpretability)</a:t>
            </a:r>
            <a:endParaRPr sz="1800">
              <a:solidFill>
                <a:srgbClr val="0C245B"/>
              </a:solidFill>
              <a:latin typeface="Calibri"/>
              <a:ea typeface="Calibri"/>
              <a:cs typeface="Calibri"/>
              <a:sym typeface="Calibri"/>
            </a:endParaRPr>
          </a:p>
          <a:p>
            <a:pPr indent="-342900" lvl="0" marL="457200" marR="0" rtl="0" algn="l">
              <a:lnSpc>
                <a:spcPct val="115000"/>
              </a:lnSpc>
              <a:spcBef>
                <a:spcPts val="0"/>
              </a:spcBef>
              <a:spcAft>
                <a:spcPts val="0"/>
              </a:spcAft>
              <a:buClr>
                <a:srgbClr val="0C245B"/>
              </a:buClr>
              <a:buSzPts val="1800"/>
              <a:buFont typeface="Calibri"/>
              <a:buChar char="●"/>
            </a:pPr>
            <a:r>
              <a:rPr lang="en" sz="1800">
                <a:solidFill>
                  <a:srgbClr val="0C245B"/>
                </a:solidFill>
                <a:latin typeface="Calibri"/>
                <a:ea typeface="Calibri"/>
                <a:cs typeface="Calibri"/>
                <a:sym typeface="Calibri"/>
              </a:rPr>
              <a:t>County-level characteristics </a:t>
            </a:r>
            <a:endParaRPr sz="1800">
              <a:solidFill>
                <a:srgbClr val="0C245B"/>
              </a:solidFill>
              <a:latin typeface="Calibri"/>
              <a:ea typeface="Calibri"/>
              <a:cs typeface="Calibri"/>
              <a:sym typeface="Calibri"/>
            </a:endParaRPr>
          </a:p>
          <a:p>
            <a:pPr indent="-342900" lvl="0" marL="457200" marR="0" rtl="0" algn="l">
              <a:lnSpc>
                <a:spcPct val="115000"/>
              </a:lnSpc>
              <a:spcBef>
                <a:spcPts val="0"/>
              </a:spcBef>
              <a:spcAft>
                <a:spcPts val="0"/>
              </a:spcAft>
              <a:buClr>
                <a:srgbClr val="0C245B"/>
              </a:buClr>
              <a:buSzPts val="1800"/>
              <a:buFont typeface="Calibri"/>
              <a:buChar char="●"/>
            </a:pPr>
            <a:r>
              <a:rPr lang="en" sz="1800">
                <a:solidFill>
                  <a:srgbClr val="0C245B"/>
                </a:solidFill>
                <a:latin typeface="Calibri"/>
                <a:ea typeface="Calibri"/>
                <a:cs typeface="Calibri"/>
                <a:sym typeface="Calibri"/>
              </a:rPr>
              <a:t>Real-time decision making</a:t>
            </a:r>
            <a:endParaRPr sz="1800">
              <a:solidFill>
                <a:srgbClr val="0C245B"/>
              </a:solidFill>
              <a:latin typeface="Calibri"/>
              <a:ea typeface="Calibri"/>
              <a:cs typeface="Calibri"/>
              <a:sym typeface="Calibri"/>
            </a:endParaRPr>
          </a:p>
          <a:p>
            <a:pPr indent="-342900" lvl="0" marL="457200" marR="0" rtl="0" algn="l">
              <a:lnSpc>
                <a:spcPct val="115000"/>
              </a:lnSpc>
              <a:spcBef>
                <a:spcPts val="0"/>
              </a:spcBef>
              <a:spcAft>
                <a:spcPts val="0"/>
              </a:spcAft>
              <a:buClr>
                <a:srgbClr val="0C245B"/>
              </a:buClr>
              <a:buSzPts val="1800"/>
              <a:buFont typeface="Calibri"/>
              <a:buChar char="●"/>
            </a:pPr>
            <a:r>
              <a:rPr lang="en" sz="1800">
                <a:solidFill>
                  <a:srgbClr val="0C245B"/>
                </a:solidFill>
                <a:latin typeface="Calibri"/>
                <a:ea typeface="Calibri"/>
                <a:cs typeface="Calibri"/>
                <a:sym typeface="Calibri"/>
              </a:rPr>
              <a:t>Health </a:t>
            </a:r>
            <a:r>
              <a:rPr lang="en" sz="1800">
                <a:solidFill>
                  <a:srgbClr val="0C245B"/>
                </a:solidFill>
                <a:latin typeface="Calibri"/>
                <a:ea typeface="Calibri"/>
                <a:cs typeface="Calibri"/>
                <a:sym typeface="Calibri"/>
              </a:rPr>
              <a:t>disparities</a:t>
            </a:r>
            <a:endParaRPr sz="1800">
              <a:solidFill>
                <a:srgbClr val="0C245B"/>
              </a:solidFill>
              <a:latin typeface="Calibri"/>
              <a:ea typeface="Calibri"/>
              <a:cs typeface="Calibri"/>
              <a:sym typeface="Calibri"/>
            </a:endParaRPr>
          </a:p>
        </p:txBody>
      </p:sp>
      <p:sp>
        <p:nvSpPr>
          <p:cNvPr id="82" name="Google Shape;82;p17"/>
          <p:cNvSpPr/>
          <p:nvPr/>
        </p:nvSpPr>
        <p:spPr>
          <a:xfrm>
            <a:off x="5558300" y="1956650"/>
            <a:ext cx="2139600" cy="1359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Interpretable and Real-Time Digital Health System</a:t>
            </a:r>
            <a:endParaRPr/>
          </a:p>
        </p:txBody>
      </p:sp>
      <p:sp>
        <p:nvSpPr>
          <p:cNvPr id="83" name="Google Shape;83;p17"/>
          <p:cNvSpPr/>
          <p:nvPr/>
        </p:nvSpPr>
        <p:spPr>
          <a:xfrm>
            <a:off x="6308325" y="1302050"/>
            <a:ext cx="854400" cy="5631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Noisy Data</a:t>
            </a:r>
            <a:endParaRPr sz="1100"/>
          </a:p>
        </p:txBody>
      </p:sp>
      <p:sp>
        <p:nvSpPr>
          <p:cNvPr id="84" name="Google Shape;84;p17"/>
          <p:cNvSpPr/>
          <p:nvPr/>
        </p:nvSpPr>
        <p:spPr>
          <a:xfrm>
            <a:off x="7449150" y="1476150"/>
            <a:ext cx="968400" cy="5631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Missing Data</a:t>
            </a:r>
            <a:endParaRPr sz="1100"/>
          </a:p>
        </p:txBody>
      </p:sp>
      <p:sp>
        <p:nvSpPr>
          <p:cNvPr id="85" name="Google Shape;85;p17"/>
          <p:cNvSpPr/>
          <p:nvPr/>
        </p:nvSpPr>
        <p:spPr>
          <a:xfrm>
            <a:off x="7796525" y="2338838"/>
            <a:ext cx="1016100" cy="5949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Unknown Data</a:t>
            </a:r>
            <a:endParaRPr sz="1000"/>
          </a:p>
        </p:txBody>
      </p:sp>
      <p:sp>
        <p:nvSpPr>
          <p:cNvPr id="86" name="Google Shape;86;p17"/>
          <p:cNvSpPr/>
          <p:nvPr/>
        </p:nvSpPr>
        <p:spPr>
          <a:xfrm>
            <a:off x="7349500" y="3126975"/>
            <a:ext cx="1225800" cy="6516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Workplace Policy</a:t>
            </a:r>
            <a:endParaRPr sz="1100"/>
          </a:p>
        </p:txBody>
      </p:sp>
      <p:sp>
        <p:nvSpPr>
          <p:cNvPr id="87" name="Google Shape;87;p17"/>
          <p:cNvSpPr/>
          <p:nvPr/>
        </p:nvSpPr>
        <p:spPr>
          <a:xfrm>
            <a:off x="6050213" y="3445800"/>
            <a:ext cx="1225800" cy="5949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School open/close</a:t>
            </a:r>
            <a:endParaRPr sz="1100"/>
          </a:p>
        </p:txBody>
      </p:sp>
      <p:sp>
        <p:nvSpPr>
          <p:cNvPr id="88" name="Google Shape;88;p17"/>
          <p:cNvSpPr/>
          <p:nvPr/>
        </p:nvSpPr>
        <p:spPr>
          <a:xfrm>
            <a:off x="4715850" y="3140325"/>
            <a:ext cx="1225800" cy="5631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Hospital Resources</a:t>
            </a:r>
            <a:endParaRPr sz="1100"/>
          </a:p>
        </p:txBody>
      </p:sp>
      <p:sp>
        <p:nvSpPr>
          <p:cNvPr id="89" name="Google Shape;89;p17"/>
          <p:cNvSpPr/>
          <p:nvPr/>
        </p:nvSpPr>
        <p:spPr>
          <a:xfrm>
            <a:off x="4397325" y="2402725"/>
            <a:ext cx="968400" cy="3936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Vaccine</a:t>
            </a:r>
            <a:endParaRPr sz="1100"/>
          </a:p>
        </p:txBody>
      </p:sp>
      <p:cxnSp>
        <p:nvCxnSpPr>
          <p:cNvPr id="90" name="Google Shape;90;p17"/>
          <p:cNvCxnSpPr>
            <a:stCxn id="91" idx="4"/>
            <a:endCxn id="82" idx="1"/>
          </p:cNvCxnSpPr>
          <p:nvPr/>
        </p:nvCxnSpPr>
        <p:spPr>
          <a:xfrm>
            <a:off x="5424337" y="1739015"/>
            <a:ext cx="447300" cy="416700"/>
          </a:xfrm>
          <a:prstGeom prst="straightConnector1">
            <a:avLst/>
          </a:prstGeom>
          <a:noFill/>
          <a:ln cap="flat" cmpd="sng" w="9525">
            <a:solidFill>
              <a:schemeClr val="dk1"/>
            </a:solidFill>
            <a:prstDash val="solid"/>
            <a:round/>
            <a:headEnd len="med" w="med" type="none"/>
            <a:tailEnd len="med" w="med" type="none"/>
          </a:ln>
        </p:spPr>
      </p:cxnSp>
      <p:cxnSp>
        <p:nvCxnSpPr>
          <p:cNvPr id="92" name="Google Shape;92;p17"/>
          <p:cNvCxnSpPr>
            <a:stCxn id="83" idx="4"/>
          </p:cNvCxnSpPr>
          <p:nvPr/>
        </p:nvCxnSpPr>
        <p:spPr>
          <a:xfrm>
            <a:off x="6735525" y="1865150"/>
            <a:ext cx="0" cy="0"/>
          </a:xfrm>
          <a:prstGeom prst="straightConnector1">
            <a:avLst/>
          </a:prstGeom>
          <a:noFill/>
          <a:ln cap="flat" cmpd="sng" w="9525">
            <a:solidFill>
              <a:schemeClr val="dk2"/>
            </a:solidFill>
            <a:prstDash val="solid"/>
            <a:round/>
            <a:headEnd len="med" w="med" type="none"/>
            <a:tailEnd len="med" w="med" type="none"/>
          </a:ln>
        </p:spPr>
      </p:cxnSp>
      <p:cxnSp>
        <p:nvCxnSpPr>
          <p:cNvPr id="93" name="Google Shape;93;p17"/>
          <p:cNvCxnSpPr>
            <a:stCxn id="82" idx="0"/>
            <a:endCxn id="83" idx="4"/>
          </p:cNvCxnSpPr>
          <p:nvPr/>
        </p:nvCxnSpPr>
        <p:spPr>
          <a:xfrm flipH="1" rot="10800000">
            <a:off x="6628100" y="1865150"/>
            <a:ext cx="107400" cy="91500"/>
          </a:xfrm>
          <a:prstGeom prst="straightConnector1">
            <a:avLst/>
          </a:prstGeom>
          <a:noFill/>
          <a:ln cap="flat" cmpd="sng" w="9525">
            <a:solidFill>
              <a:schemeClr val="dk1"/>
            </a:solidFill>
            <a:prstDash val="solid"/>
            <a:round/>
            <a:headEnd len="med" w="med" type="none"/>
            <a:tailEnd len="med" w="med" type="none"/>
          </a:ln>
        </p:spPr>
      </p:cxnSp>
      <p:cxnSp>
        <p:nvCxnSpPr>
          <p:cNvPr id="94" name="Google Shape;94;p17"/>
          <p:cNvCxnSpPr>
            <a:stCxn id="82" idx="7"/>
            <a:endCxn id="84" idx="3"/>
          </p:cNvCxnSpPr>
          <p:nvPr/>
        </p:nvCxnSpPr>
        <p:spPr>
          <a:xfrm flipH="1" rot="10800000">
            <a:off x="7384563" y="1956815"/>
            <a:ext cx="206400" cy="198900"/>
          </a:xfrm>
          <a:prstGeom prst="straightConnector1">
            <a:avLst/>
          </a:prstGeom>
          <a:noFill/>
          <a:ln cap="flat" cmpd="sng" w="9525">
            <a:solidFill>
              <a:schemeClr val="dk1"/>
            </a:solidFill>
            <a:prstDash val="solid"/>
            <a:round/>
            <a:headEnd len="med" w="med" type="none"/>
            <a:tailEnd len="med" w="med" type="none"/>
          </a:ln>
        </p:spPr>
      </p:cxnSp>
      <p:cxnSp>
        <p:nvCxnSpPr>
          <p:cNvPr id="95" name="Google Shape;95;p17"/>
          <p:cNvCxnSpPr>
            <a:stCxn id="85" idx="2"/>
            <a:endCxn id="82" idx="6"/>
          </p:cNvCxnSpPr>
          <p:nvPr/>
        </p:nvCxnSpPr>
        <p:spPr>
          <a:xfrm rot="10800000">
            <a:off x="7697825" y="2636288"/>
            <a:ext cx="98700" cy="0"/>
          </a:xfrm>
          <a:prstGeom prst="straightConnector1">
            <a:avLst/>
          </a:prstGeom>
          <a:noFill/>
          <a:ln cap="flat" cmpd="sng" w="9525">
            <a:solidFill>
              <a:schemeClr val="dk1"/>
            </a:solidFill>
            <a:prstDash val="solid"/>
            <a:round/>
            <a:headEnd len="med" w="med" type="none"/>
            <a:tailEnd len="med" w="med" type="none"/>
          </a:ln>
        </p:spPr>
      </p:cxnSp>
      <p:cxnSp>
        <p:nvCxnSpPr>
          <p:cNvPr id="96" name="Google Shape;96;p17"/>
          <p:cNvCxnSpPr>
            <a:stCxn id="87" idx="0"/>
            <a:endCxn id="82" idx="4"/>
          </p:cNvCxnSpPr>
          <p:nvPr/>
        </p:nvCxnSpPr>
        <p:spPr>
          <a:xfrm rot="10800000">
            <a:off x="6628013" y="3315900"/>
            <a:ext cx="35100" cy="129900"/>
          </a:xfrm>
          <a:prstGeom prst="straightConnector1">
            <a:avLst/>
          </a:prstGeom>
          <a:noFill/>
          <a:ln cap="flat" cmpd="sng" w="9525">
            <a:solidFill>
              <a:schemeClr val="dk1"/>
            </a:solidFill>
            <a:prstDash val="solid"/>
            <a:round/>
            <a:headEnd len="med" w="med" type="none"/>
            <a:tailEnd len="med" w="med" type="none"/>
          </a:ln>
        </p:spPr>
      </p:cxnSp>
      <p:cxnSp>
        <p:nvCxnSpPr>
          <p:cNvPr id="97" name="Google Shape;97;p17"/>
          <p:cNvCxnSpPr>
            <a:stCxn id="86" idx="1"/>
            <a:endCxn id="82" idx="5"/>
          </p:cNvCxnSpPr>
          <p:nvPr/>
        </p:nvCxnSpPr>
        <p:spPr>
          <a:xfrm rot="10800000">
            <a:off x="7384414" y="3116800"/>
            <a:ext cx="144600" cy="105600"/>
          </a:xfrm>
          <a:prstGeom prst="straightConnector1">
            <a:avLst/>
          </a:prstGeom>
          <a:noFill/>
          <a:ln cap="flat" cmpd="sng" w="9525">
            <a:solidFill>
              <a:schemeClr val="dk1"/>
            </a:solidFill>
            <a:prstDash val="solid"/>
            <a:round/>
            <a:headEnd len="med" w="med" type="none"/>
            <a:tailEnd len="med" w="med" type="none"/>
          </a:ln>
        </p:spPr>
      </p:cxnSp>
      <p:cxnSp>
        <p:nvCxnSpPr>
          <p:cNvPr id="98" name="Google Shape;98;p17"/>
          <p:cNvCxnSpPr>
            <a:stCxn id="88" idx="7"/>
          </p:cNvCxnSpPr>
          <p:nvPr/>
        </p:nvCxnSpPr>
        <p:spPr>
          <a:xfrm>
            <a:off x="5762136" y="3222789"/>
            <a:ext cx="0" cy="0"/>
          </a:xfrm>
          <a:prstGeom prst="straightConnector1">
            <a:avLst/>
          </a:prstGeom>
          <a:noFill/>
          <a:ln cap="flat" cmpd="sng" w="9525">
            <a:solidFill>
              <a:schemeClr val="dk1"/>
            </a:solidFill>
            <a:prstDash val="solid"/>
            <a:round/>
            <a:headEnd len="med" w="med" type="none"/>
            <a:tailEnd len="med" w="med" type="none"/>
          </a:ln>
        </p:spPr>
      </p:cxnSp>
      <p:cxnSp>
        <p:nvCxnSpPr>
          <p:cNvPr id="99" name="Google Shape;99;p17"/>
          <p:cNvCxnSpPr>
            <a:stCxn id="88" idx="7"/>
            <a:endCxn id="82" idx="3"/>
          </p:cNvCxnSpPr>
          <p:nvPr/>
        </p:nvCxnSpPr>
        <p:spPr>
          <a:xfrm flipH="1" rot="10800000">
            <a:off x="5762136" y="3116889"/>
            <a:ext cx="109500" cy="105900"/>
          </a:xfrm>
          <a:prstGeom prst="straightConnector1">
            <a:avLst/>
          </a:prstGeom>
          <a:noFill/>
          <a:ln cap="flat" cmpd="sng" w="9525">
            <a:solidFill>
              <a:schemeClr val="dk1"/>
            </a:solidFill>
            <a:prstDash val="solid"/>
            <a:round/>
            <a:headEnd len="med" w="med" type="none"/>
            <a:tailEnd len="med" w="med" type="none"/>
          </a:ln>
        </p:spPr>
      </p:cxnSp>
      <p:cxnSp>
        <p:nvCxnSpPr>
          <p:cNvPr id="100" name="Google Shape;100;p17"/>
          <p:cNvCxnSpPr>
            <a:stCxn id="89" idx="6"/>
            <a:endCxn id="82" idx="2"/>
          </p:cNvCxnSpPr>
          <p:nvPr/>
        </p:nvCxnSpPr>
        <p:spPr>
          <a:xfrm>
            <a:off x="5365725" y="2599525"/>
            <a:ext cx="192600" cy="36900"/>
          </a:xfrm>
          <a:prstGeom prst="straightConnector1">
            <a:avLst/>
          </a:prstGeom>
          <a:noFill/>
          <a:ln cap="flat" cmpd="sng" w="9525">
            <a:solidFill>
              <a:schemeClr val="dk1"/>
            </a:solidFill>
            <a:prstDash val="solid"/>
            <a:round/>
            <a:headEnd len="med" w="med" type="none"/>
            <a:tailEnd len="med" w="med" type="none"/>
          </a:ln>
        </p:spPr>
      </p:cxnSp>
      <p:sp>
        <p:nvSpPr>
          <p:cNvPr id="101" name="Google Shape;101;p17"/>
          <p:cNvSpPr/>
          <p:nvPr/>
        </p:nvSpPr>
        <p:spPr>
          <a:xfrm>
            <a:off x="4750275" y="1476147"/>
            <a:ext cx="1348200" cy="563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Population Level Policy</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sp>
        <p:nvSpPr>
          <p:cNvPr id="107" name="Google Shape;107;p18"/>
          <p:cNvSpPr txBox="1"/>
          <p:nvPr/>
        </p:nvSpPr>
        <p:spPr>
          <a:xfrm>
            <a:off x="374904" y="557784"/>
            <a:ext cx="84534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100"/>
              <a:buFont typeface="Arial"/>
              <a:buNone/>
            </a:pPr>
            <a:r>
              <a:rPr b="1" lang="en" sz="3000">
                <a:solidFill>
                  <a:srgbClr val="0C245B"/>
                </a:solidFill>
                <a:latin typeface="Calibri"/>
                <a:ea typeface="Calibri"/>
                <a:cs typeface="Calibri"/>
                <a:sym typeface="Calibri"/>
              </a:rPr>
              <a:t>Methodology &amp; Benchmarking</a:t>
            </a:r>
            <a:endParaRPr b="1" i="0" sz="3000" u="none" cap="none" strike="noStrike">
              <a:solidFill>
                <a:srgbClr val="0C245B"/>
              </a:solidFill>
              <a:latin typeface="Calibri"/>
              <a:ea typeface="Calibri"/>
              <a:cs typeface="Calibri"/>
              <a:sym typeface="Calibri"/>
            </a:endParaRPr>
          </a:p>
        </p:txBody>
      </p:sp>
      <p:pic>
        <p:nvPicPr>
          <p:cNvPr id="108" name="Google Shape;108;p18"/>
          <p:cNvPicPr preferRelativeResize="0"/>
          <p:nvPr/>
        </p:nvPicPr>
        <p:blipFill rotWithShape="1">
          <a:blip r:embed="rId3">
            <a:alphaModFix/>
          </a:blip>
          <a:srcRect b="19152" l="0" r="0" t="0"/>
          <a:stretch/>
        </p:blipFill>
        <p:spPr>
          <a:xfrm>
            <a:off x="4699799" y="3128850"/>
            <a:ext cx="4034200" cy="1673825"/>
          </a:xfrm>
          <a:prstGeom prst="rect">
            <a:avLst/>
          </a:prstGeom>
          <a:noFill/>
          <a:ln>
            <a:noFill/>
          </a:ln>
        </p:spPr>
      </p:pic>
      <p:sp>
        <p:nvSpPr>
          <p:cNvPr id="109" name="Google Shape;109;p18"/>
          <p:cNvSpPr/>
          <p:nvPr/>
        </p:nvSpPr>
        <p:spPr>
          <a:xfrm>
            <a:off x="5468700" y="3490375"/>
            <a:ext cx="3143100" cy="240600"/>
          </a:xfrm>
          <a:prstGeom prst="rect">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0" name="Google Shape;110;p18"/>
          <p:cNvPicPr preferRelativeResize="0"/>
          <p:nvPr/>
        </p:nvPicPr>
        <p:blipFill rotWithShape="1">
          <a:blip r:embed="rId4">
            <a:alphaModFix/>
          </a:blip>
          <a:srcRect b="2525" l="1111" r="3931" t="2516"/>
          <a:stretch/>
        </p:blipFill>
        <p:spPr>
          <a:xfrm>
            <a:off x="546950" y="1416213"/>
            <a:ext cx="3917174" cy="2121151"/>
          </a:xfrm>
          <a:prstGeom prst="rect">
            <a:avLst/>
          </a:prstGeom>
          <a:noFill/>
          <a:ln>
            <a:noFill/>
          </a:ln>
        </p:spPr>
      </p:pic>
      <p:pic>
        <p:nvPicPr>
          <p:cNvPr id="111" name="Google Shape;111;p18"/>
          <p:cNvPicPr preferRelativeResize="0"/>
          <p:nvPr/>
        </p:nvPicPr>
        <p:blipFill>
          <a:blip r:embed="rId5">
            <a:alphaModFix/>
          </a:blip>
          <a:stretch>
            <a:fillRect/>
          </a:stretch>
        </p:blipFill>
        <p:spPr>
          <a:xfrm>
            <a:off x="5254125" y="1303672"/>
            <a:ext cx="3140526" cy="1631965"/>
          </a:xfrm>
          <a:prstGeom prst="rect">
            <a:avLst/>
          </a:prstGeom>
          <a:noFill/>
          <a:ln>
            <a:noFill/>
          </a:ln>
        </p:spPr>
      </p:pic>
      <p:sp>
        <p:nvSpPr>
          <p:cNvPr id="112" name="Google Shape;112;p18"/>
          <p:cNvSpPr txBox="1"/>
          <p:nvPr/>
        </p:nvSpPr>
        <p:spPr>
          <a:xfrm>
            <a:off x="5962325" y="2935625"/>
            <a:ext cx="17241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dk1"/>
                </a:solidFill>
              </a:rPr>
              <a:t>Test results comparison</a:t>
            </a:r>
            <a:endParaRPr sz="1100"/>
          </a:p>
        </p:txBody>
      </p:sp>
      <p:sp>
        <p:nvSpPr>
          <p:cNvPr id="113" name="Google Shape;113;p18"/>
          <p:cNvSpPr txBox="1"/>
          <p:nvPr/>
        </p:nvSpPr>
        <p:spPr>
          <a:xfrm>
            <a:off x="507950" y="3694300"/>
            <a:ext cx="4236600" cy="76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100">
                <a:solidFill>
                  <a:schemeClr val="dk1"/>
                </a:solidFill>
              </a:rPr>
              <a:t>We collected 2.5+ years of socioeconomic and observed features for 3142 US counties at the daily level. Our p</a:t>
            </a:r>
            <a:r>
              <a:rPr lang="en" sz="1100">
                <a:solidFill>
                  <a:schemeClr val="dk1"/>
                </a:solidFill>
              </a:rPr>
              <a:t>roject site</a:t>
            </a:r>
            <a:r>
              <a:rPr lang="en" sz="1200">
                <a:solidFill>
                  <a:schemeClr val="dk1"/>
                </a:solidFill>
              </a:rPr>
              <a:t>: </a:t>
            </a:r>
            <a:r>
              <a:rPr lang="en" sz="1100" u="sng">
                <a:solidFill>
                  <a:schemeClr val="hlink"/>
                </a:solidFill>
                <a:hlinkClick r:id="rId6"/>
              </a:rPr>
              <a:t>https://github.com/Data-ScienceHub/gpce-covid</a:t>
            </a:r>
            <a:endParaRPr sz="11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sp>
        <p:nvSpPr>
          <p:cNvPr id="119" name="Google Shape;119;p19"/>
          <p:cNvSpPr txBox="1"/>
          <p:nvPr/>
        </p:nvSpPr>
        <p:spPr>
          <a:xfrm>
            <a:off x="374904" y="557784"/>
            <a:ext cx="8453400" cy="661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100"/>
              <a:buFont typeface="Arial"/>
              <a:buNone/>
            </a:pPr>
            <a:r>
              <a:rPr b="1" lang="en" sz="3100">
                <a:solidFill>
                  <a:srgbClr val="0C245B"/>
                </a:solidFill>
                <a:latin typeface="Calibri"/>
                <a:ea typeface="Calibri"/>
                <a:cs typeface="Calibri"/>
                <a:sym typeface="Calibri"/>
              </a:rPr>
              <a:t>Interpreting Temporal Patterns</a:t>
            </a:r>
            <a:endParaRPr b="1" i="0" sz="3100" u="none" cap="none" strike="noStrike">
              <a:solidFill>
                <a:srgbClr val="0C245B"/>
              </a:solidFill>
              <a:latin typeface="Calibri"/>
              <a:ea typeface="Calibri"/>
              <a:cs typeface="Calibri"/>
              <a:sym typeface="Calibri"/>
            </a:endParaRPr>
          </a:p>
        </p:txBody>
      </p:sp>
      <p:pic>
        <p:nvPicPr>
          <p:cNvPr id="120" name="Google Shape;120;p19"/>
          <p:cNvPicPr preferRelativeResize="0"/>
          <p:nvPr/>
        </p:nvPicPr>
        <p:blipFill>
          <a:blip r:embed="rId3">
            <a:alphaModFix/>
          </a:blip>
          <a:stretch>
            <a:fillRect/>
          </a:stretch>
        </p:blipFill>
        <p:spPr>
          <a:xfrm>
            <a:off x="546050" y="1433025"/>
            <a:ext cx="4250025" cy="2125025"/>
          </a:xfrm>
          <a:prstGeom prst="rect">
            <a:avLst/>
          </a:prstGeom>
          <a:noFill/>
          <a:ln>
            <a:noFill/>
          </a:ln>
        </p:spPr>
      </p:pic>
      <p:pic>
        <p:nvPicPr>
          <p:cNvPr id="121" name="Google Shape;121;p19"/>
          <p:cNvPicPr preferRelativeResize="0"/>
          <p:nvPr/>
        </p:nvPicPr>
        <p:blipFill>
          <a:blip r:embed="rId4">
            <a:alphaModFix/>
          </a:blip>
          <a:stretch>
            <a:fillRect/>
          </a:stretch>
        </p:blipFill>
        <p:spPr>
          <a:xfrm>
            <a:off x="5286038" y="1358400"/>
            <a:ext cx="3300275" cy="2199650"/>
          </a:xfrm>
          <a:prstGeom prst="rect">
            <a:avLst/>
          </a:prstGeom>
          <a:noFill/>
          <a:ln>
            <a:noFill/>
          </a:ln>
        </p:spPr>
      </p:pic>
      <p:sp>
        <p:nvSpPr>
          <p:cNvPr id="122" name="Google Shape;122;p19"/>
          <p:cNvSpPr txBox="1"/>
          <p:nvPr/>
        </p:nvSpPr>
        <p:spPr>
          <a:xfrm>
            <a:off x="5315575" y="3558050"/>
            <a:ext cx="3241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rPr>
              <a:t>Attention weights aggregated by past time index showing high importance in the same day the previous week. </a:t>
            </a:r>
            <a:endParaRPr sz="1100">
              <a:solidFill>
                <a:schemeClr val="dk1"/>
              </a:solidFill>
            </a:endParaRPr>
          </a:p>
        </p:txBody>
      </p:sp>
      <p:sp>
        <p:nvSpPr>
          <p:cNvPr id="123" name="Google Shape;123;p19"/>
          <p:cNvSpPr txBox="1"/>
          <p:nvPr/>
        </p:nvSpPr>
        <p:spPr>
          <a:xfrm>
            <a:off x="945125" y="3558050"/>
            <a:ext cx="3695400" cy="54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dk1"/>
                </a:solidFill>
              </a:rPr>
              <a:t>Cyclic patterns show less the TFT model gives less attention weights to holidays </a:t>
            </a:r>
            <a:r>
              <a:rPr lang="en" sz="1100">
                <a:solidFill>
                  <a:schemeClr val="dk1"/>
                </a:solidFill>
              </a:rPr>
              <a:t>(Thanksgiving, Christmas). </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sp>
        <p:nvSpPr>
          <p:cNvPr id="129" name="Google Shape;129;p20"/>
          <p:cNvSpPr txBox="1"/>
          <p:nvPr/>
        </p:nvSpPr>
        <p:spPr>
          <a:xfrm>
            <a:off x="451100" y="557775"/>
            <a:ext cx="8377200" cy="661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100"/>
              <a:buFont typeface="Arial"/>
              <a:buNone/>
            </a:pPr>
            <a:r>
              <a:rPr b="1" lang="en" sz="3100">
                <a:solidFill>
                  <a:srgbClr val="0C245B"/>
                </a:solidFill>
                <a:latin typeface="Calibri"/>
                <a:ea typeface="Calibri"/>
                <a:cs typeface="Calibri"/>
                <a:sym typeface="Calibri"/>
              </a:rPr>
              <a:t>Spatial</a:t>
            </a:r>
            <a:r>
              <a:rPr b="1" lang="en" sz="3100">
                <a:solidFill>
                  <a:srgbClr val="0C245B"/>
                </a:solidFill>
                <a:latin typeface="Calibri"/>
                <a:ea typeface="Calibri"/>
                <a:cs typeface="Calibri"/>
                <a:sym typeface="Calibri"/>
              </a:rPr>
              <a:t> Trends at County Level</a:t>
            </a:r>
            <a:endParaRPr b="1" i="0" sz="3100" u="none" cap="none" strike="noStrike">
              <a:solidFill>
                <a:srgbClr val="0C245B"/>
              </a:solidFill>
              <a:latin typeface="Calibri"/>
              <a:ea typeface="Calibri"/>
              <a:cs typeface="Calibri"/>
              <a:sym typeface="Calibri"/>
            </a:endParaRPr>
          </a:p>
        </p:txBody>
      </p:sp>
      <p:sp>
        <p:nvSpPr>
          <p:cNvPr id="130" name="Google Shape;130;p20"/>
          <p:cNvSpPr txBox="1"/>
          <p:nvPr/>
        </p:nvSpPr>
        <p:spPr>
          <a:xfrm>
            <a:off x="967550" y="4366575"/>
            <a:ext cx="7268100" cy="54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dk1"/>
                </a:solidFill>
              </a:rPr>
              <a:t>Prediction performance of TFT for six randomly selected US counties. The top row contains counties selected from the top 100 US counties by population. The bottom row of counties is selected from the rest.</a:t>
            </a:r>
            <a:endParaRPr sz="1300"/>
          </a:p>
        </p:txBody>
      </p:sp>
      <p:pic>
        <p:nvPicPr>
          <p:cNvPr id="131" name="Google Shape;131;p20"/>
          <p:cNvPicPr preferRelativeResize="0"/>
          <p:nvPr/>
        </p:nvPicPr>
        <p:blipFill>
          <a:blip r:embed="rId3">
            <a:alphaModFix/>
          </a:blip>
          <a:stretch>
            <a:fillRect/>
          </a:stretch>
        </p:blipFill>
        <p:spPr>
          <a:xfrm>
            <a:off x="964031" y="1219575"/>
            <a:ext cx="6835267" cy="3147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sp>
        <p:nvSpPr>
          <p:cNvPr id="137" name="Google Shape;137;p21"/>
          <p:cNvSpPr txBox="1"/>
          <p:nvPr/>
        </p:nvSpPr>
        <p:spPr>
          <a:xfrm>
            <a:off x="374904" y="633984"/>
            <a:ext cx="8453400" cy="661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100"/>
              <a:buFont typeface="Arial"/>
              <a:buNone/>
            </a:pPr>
            <a:r>
              <a:rPr b="1" lang="en" sz="3100">
                <a:solidFill>
                  <a:srgbClr val="0C245B"/>
                </a:solidFill>
                <a:latin typeface="Calibri"/>
                <a:ea typeface="Calibri"/>
                <a:cs typeface="Calibri"/>
                <a:sym typeface="Calibri"/>
              </a:rPr>
              <a:t>Interpreting Spatial Patterns with Attention</a:t>
            </a:r>
            <a:endParaRPr b="1" i="0" sz="3100" u="none" cap="none" strike="noStrike">
              <a:solidFill>
                <a:srgbClr val="0C245B"/>
              </a:solidFill>
              <a:latin typeface="Calibri"/>
              <a:ea typeface="Calibri"/>
              <a:cs typeface="Calibri"/>
              <a:sym typeface="Calibri"/>
            </a:endParaRPr>
          </a:p>
        </p:txBody>
      </p:sp>
      <p:sp>
        <p:nvSpPr>
          <p:cNvPr id="138" name="Google Shape;138;p21"/>
          <p:cNvSpPr txBox="1"/>
          <p:nvPr/>
        </p:nvSpPr>
        <p:spPr>
          <a:xfrm>
            <a:off x="546538" y="3949775"/>
            <a:ext cx="3832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rPr>
              <a:t>Avg. self-attention weights across US counties from TFT. Highlighting regions of interest that gets more attention in COVID-19 infection forecasting.</a:t>
            </a:r>
            <a:endParaRPr sz="1100"/>
          </a:p>
        </p:txBody>
      </p:sp>
      <p:pic>
        <p:nvPicPr>
          <p:cNvPr id="139" name="Google Shape;139;p21"/>
          <p:cNvPicPr preferRelativeResize="0"/>
          <p:nvPr/>
        </p:nvPicPr>
        <p:blipFill>
          <a:blip r:embed="rId3">
            <a:alphaModFix/>
          </a:blip>
          <a:stretch>
            <a:fillRect/>
          </a:stretch>
        </p:blipFill>
        <p:spPr>
          <a:xfrm>
            <a:off x="497212" y="1353538"/>
            <a:ext cx="4115776" cy="2538450"/>
          </a:xfrm>
          <a:prstGeom prst="rect">
            <a:avLst/>
          </a:prstGeom>
          <a:noFill/>
          <a:ln>
            <a:noFill/>
          </a:ln>
        </p:spPr>
      </p:pic>
      <p:pic>
        <p:nvPicPr>
          <p:cNvPr id="140" name="Google Shape;140;p21"/>
          <p:cNvPicPr preferRelativeResize="0"/>
          <p:nvPr/>
        </p:nvPicPr>
        <p:blipFill>
          <a:blip r:embed="rId4">
            <a:alphaModFix/>
          </a:blip>
          <a:stretch>
            <a:fillRect/>
          </a:stretch>
        </p:blipFill>
        <p:spPr>
          <a:xfrm>
            <a:off x="4983450" y="1549663"/>
            <a:ext cx="3573325" cy="2085024"/>
          </a:xfrm>
          <a:prstGeom prst="rect">
            <a:avLst/>
          </a:prstGeom>
          <a:noFill/>
          <a:ln>
            <a:noFill/>
          </a:ln>
        </p:spPr>
      </p:pic>
      <p:sp>
        <p:nvSpPr>
          <p:cNvPr id="141" name="Google Shape;141;p21"/>
          <p:cNvSpPr txBox="1"/>
          <p:nvPr/>
        </p:nvSpPr>
        <p:spPr>
          <a:xfrm>
            <a:off x="5140975" y="3812375"/>
            <a:ext cx="3480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rPr>
              <a:t>Correlation density between aggregated COVID-19 cases and TFT model’s attention weights per county.</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nvSpPr>
        <p:spPr>
          <a:xfrm>
            <a:off x="374675" y="555475"/>
            <a:ext cx="8346600" cy="709500"/>
          </a:xfrm>
          <a:prstGeom prst="rect">
            <a:avLst/>
          </a:prstGeom>
          <a:noFill/>
          <a:ln>
            <a:noFill/>
          </a:ln>
        </p:spPr>
        <p:txBody>
          <a:bodyPr anchorCtr="0" anchor="ctr" bIns="34275" lIns="68575" spcFirstLastPara="1" rIns="68575" wrap="square" tIns="34275">
            <a:normAutofit/>
          </a:bodyPr>
          <a:lstStyle/>
          <a:p>
            <a:pPr indent="0" lvl="0" marL="0" marR="0" rtl="0" algn="l">
              <a:lnSpc>
                <a:spcPct val="90000"/>
              </a:lnSpc>
              <a:spcBef>
                <a:spcPts val="0"/>
              </a:spcBef>
              <a:spcAft>
                <a:spcPts val="0"/>
              </a:spcAft>
              <a:buClr>
                <a:srgbClr val="0C245B"/>
              </a:buClr>
              <a:buSzPts val="3000"/>
              <a:buFont typeface="Calibri"/>
              <a:buNone/>
            </a:pPr>
            <a:r>
              <a:rPr b="1" lang="en" sz="3000">
                <a:solidFill>
                  <a:srgbClr val="0C245B"/>
                </a:solidFill>
                <a:latin typeface="Calibri"/>
                <a:ea typeface="Calibri"/>
                <a:cs typeface="Calibri"/>
                <a:sym typeface="Calibri"/>
              </a:rPr>
              <a:t>Acknowledgements</a:t>
            </a:r>
            <a:endParaRPr b="0" i="0" sz="1100" u="none" cap="none" strike="noStrike">
              <a:solidFill>
                <a:srgbClr val="000000"/>
              </a:solidFill>
              <a:latin typeface="Arial"/>
              <a:ea typeface="Arial"/>
              <a:cs typeface="Arial"/>
              <a:sym typeface="Arial"/>
            </a:endParaRPr>
          </a:p>
        </p:txBody>
      </p:sp>
      <p:sp>
        <p:nvSpPr>
          <p:cNvPr id="147" name="Google Shape;147;p2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sp>
        <p:nvSpPr>
          <p:cNvPr id="148" name="Google Shape;148;p22"/>
          <p:cNvSpPr txBox="1"/>
          <p:nvPr/>
        </p:nvSpPr>
        <p:spPr>
          <a:xfrm>
            <a:off x="452425" y="4270327"/>
            <a:ext cx="5215200" cy="393600"/>
          </a:xfrm>
          <a:prstGeom prst="rect">
            <a:avLst/>
          </a:prstGeom>
          <a:noFill/>
          <a:ln>
            <a:noFill/>
          </a:ln>
        </p:spPr>
        <p:txBody>
          <a:bodyPr anchorCtr="0" anchor="t" bIns="34275" lIns="68575" spcFirstLastPara="1" rIns="68575" wrap="square" tIns="34275">
            <a:noAutofit/>
          </a:bodyPr>
          <a:lstStyle/>
          <a:p>
            <a:pPr indent="0" lvl="0" marL="0" rtl="0" algn="l">
              <a:lnSpc>
                <a:spcPct val="200000"/>
              </a:lnSpc>
              <a:spcBef>
                <a:spcPts val="0"/>
              </a:spcBef>
              <a:spcAft>
                <a:spcPts val="0"/>
              </a:spcAft>
              <a:buNone/>
            </a:pPr>
            <a:r>
              <a:rPr lang="en" sz="1900">
                <a:solidFill>
                  <a:srgbClr val="0C245B"/>
                </a:solidFill>
                <a:latin typeface="Calibri"/>
                <a:ea typeface="Calibri"/>
                <a:cs typeface="Calibri"/>
                <a:sym typeface="Calibri"/>
              </a:rPr>
              <a:t>Sponsors: </a:t>
            </a:r>
            <a:endParaRPr sz="1900">
              <a:solidFill>
                <a:srgbClr val="0C245B"/>
              </a:solidFill>
              <a:latin typeface="Calibri"/>
              <a:ea typeface="Calibri"/>
              <a:cs typeface="Calibri"/>
              <a:sym typeface="Calibri"/>
            </a:endParaRPr>
          </a:p>
        </p:txBody>
      </p:sp>
      <p:pic>
        <p:nvPicPr>
          <p:cNvPr id="149" name="Google Shape;149;p22"/>
          <p:cNvPicPr preferRelativeResize="0"/>
          <p:nvPr/>
        </p:nvPicPr>
        <p:blipFill rotWithShape="1">
          <a:blip r:embed="rId3">
            <a:alphaModFix/>
          </a:blip>
          <a:srcRect b="0" l="0" r="0" t="0"/>
          <a:stretch/>
        </p:blipFill>
        <p:spPr>
          <a:xfrm>
            <a:off x="3367816" y="4263699"/>
            <a:ext cx="618211" cy="621451"/>
          </a:xfrm>
          <a:prstGeom prst="rect">
            <a:avLst/>
          </a:prstGeom>
          <a:noFill/>
          <a:ln>
            <a:noFill/>
          </a:ln>
        </p:spPr>
      </p:pic>
      <p:pic>
        <p:nvPicPr>
          <p:cNvPr id="150" name="Google Shape;150;p22"/>
          <p:cNvPicPr preferRelativeResize="0"/>
          <p:nvPr/>
        </p:nvPicPr>
        <p:blipFill rotWithShape="1">
          <a:blip r:embed="rId4">
            <a:alphaModFix/>
          </a:blip>
          <a:srcRect b="0" l="4933" r="0" t="0"/>
          <a:stretch/>
        </p:blipFill>
        <p:spPr>
          <a:xfrm>
            <a:off x="1554075" y="4345125"/>
            <a:ext cx="1728875" cy="458600"/>
          </a:xfrm>
          <a:prstGeom prst="rect">
            <a:avLst/>
          </a:prstGeom>
          <a:noFill/>
          <a:ln>
            <a:noFill/>
          </a:ln>
        </p:spPr>
      </p:pic>
      <p:pic>
        <p:nvPicPr>
          <p:cNvPr id="151" name="Google Shape;151;p22"/>
          <p:cNvPicPr preferRelativeResize="0"/>
          <p:nvPr/>
        </p:nvPicPr>
        <p:blipFill>
          <a:blip r:embed="rId5">
            <a:alphaModFix/>
          </a:blip>
          <a:stretch>
            <a:fillRect/>
          </a:stretch>
        </p:blipFill>
        <p:spPr>
          <a:xfrm>
            <a:off x="329450" y="1164100"/>
            <a:ext cx="1093200" cy="1031400"/>
          </a:xfrm>
          <a:prstGeom prst="ellipse">
            <a:avLst/>
          </a:prstGeom>
          <a:noFill/>
          <a:ln>
            <a:noFill/>
          </a:ln>
        </p:spPr>
      </p:pic>
      <p:pic>
        <p:nvPicPr>
          <p:cNvPr id="152" name="Google Shape;152;p22"/>
          <p:cNvPicPr preferRelativeResize="0"/>
          <p:nvPr/>
        </p:nvPicPr>
        <p:blipFill>
          <a:blip r:embed="rId6">
            <a:alphaModFix/>
          </a:blip>
          <a:stretch>
            <a:fillRect/>
          </a:stretch>
        </p:blipFill>
        <p:spPr>
          <a:xfrm>
            <a:off x="3224200" y="1182375"/>
            <a:ext cx="1068300" cy="1031700"/>
          </a:xfrm>
          <a:prstGeom prst="ellipse">
            <a:avLst/>
          </a:prstGeom>
          <a:noFill/>
          <a:ln>
            <a:noFill/>
          </a:ln>
        </p:spPr>
      </p:pic>
      <p:pic>
        <p:nvPicPr>
          <p:cNvPr id="153" name="Google Shape;153;p22"/>
          <p:cNvPicPr preferRelativeResize="0"/>
          <p:nvPr/>
        </p:nvPicPr>
        <p:blipFill>
          <a:blip r:embed="rId7">
            <a:alphaModFix/>
          </a:blip>
          <a:stretch>
            <a:fillRect/>
          </a:stretch>
        </p:blipFill>
        <p:spPr>
          <a:xfrm>
            <a:off x="1789325" y="1182575"/>
            <a:ext cx="1068300" cy="1031400"/>
          </a:xfrm>
          <a:prstGeom prst="ellipse">
            <a:avLst/>
          </a:prstGeom>
          <a:noFill/>
          <a:ln>
            <a:noFill/>
          </a:ln>
        </p:spPr>
      </p:pic>
      <p:pic>
        <p:nvPicPr>
          <p:cNvPr id="154" name="Google Shape;154;p22"/>
          <p:cNvPicPr preferRelativeResize="0"/>
          <p:nvPr/>
        </p:nvPicPr>
        <p:blipFill>
          <a:blip r:embed="rId8">
            <a:alphaModFix/>
          </a:blip>
          <a:stretch>
            <a:fillRect/>
          </a:stretch>
        </p:blipFill>
        <p:spPr>
          <a:xfrm>
            <a:off x="4525475" y="1164113"/>
            <a:ext cx="1068300" cy="1068300"/>
          </a:xfrm>
          <a:prstGeom prst="ellipse">
            <a:avLst/>
          </a:prstGeom>
          <a:noFill/>
          <a:ln>
            <a:noFill/>
          </a:ln>
        </p:spPr>
      </p:pic>
      <p:pic>
        <p:nvPicPr>
          <p:cNvPr id="155" name="Google Shape;155;p22"/>
          <p:cNvPicPr preferRelativeResize="0"/>
          <p:nvPr/>
        </p:nvPicPr>
        <p:blipFill>
          <a:blip r:embed="rId9">
            <a:alphaModFix/>
          </a:blip>
          <a:stretch>
            <a:fillRect/>
          </a:stretch>
        </p:blipFill>
        <p:spPr>
          <a:xfrm>
            <a:off x="7351925" y="1158267"/>
            <a:ext cx="1005900" cy="1080000"/>
          </a:xfrm>
          <a:prstGeom prst="ellipse">
            <a:avLst/>
          </a:prstGeom>
          <a:noFill/>
          <a:ln>
            <a:noFill/>
          </a:ln>
        </p:spPr>
      </p:pic>
      <p:pic>
        <p:nvPicPr>
          <p:cNvPr id="156" name="Google Shape;156;p22"/>
          <p:cNvPicPr preferRelativeResize="0"/>
          <p:nvPr/>
        </p:nvPicPr>
        <p:blipFill rotWithShape="1">
          <a:blip r:embed="rId10">
            <a:alphaModFix/>
          </a:blip>
          <a:srcRect b="0" l="0" r="0" t="23634"/>
          <a:stretch/>
        </p:blipFill>
        <p:spPr>
          <a:xfrm>
            <a:off x="2928188" y="2541610"/>
            <a:ext cx="1068300" cy="1134300"/>
          </a:xfrm>
          <a:prstGeom prst="ellipse">
            <a:avLst/>
          </a:prstGeom>
          <a:noFill/>
          <a:ln>
            <a:noFill/>
          </a:ln>
        </p:spPr>
      </p:pic>
      <p:pic>
        <p:nvPicPr>
          <p:cNvPr id="157" name="Google Shape;157;p22"/>
          <p:cNvPicPr preferRelativeResize="0"/>
          <p:nvPr/>
        </p:nvPicPr>
        <p:blipFill>
          <a:blip r:embed="rId11">
            <a:alphaModFix/>
          </a:blip>
          <a:stretch>
            <a:fillRect/>
          </a:stretch>
        </p:blipFill>
        <p:spPr>
          <a:xfrm>
            <a:off x="345500" y="2497100"/>
            <a:ext cx="1093200" cy="1138500"/>
          </a:xfrm>
          <a:prstGeom prst="ellipse">
            <a:avLst/>
          </a:prstGeom>
          <a:noFill/>
          <a:ln>
            <a:noFill/>
          </a:ln>
        </p:spPr>
      </p:pic>
      <p:pic>
        <p:nvPicPr>
          <p:cNvPr id="158" name="Google Shape;158;p22"/>
          <p:cNvPicPr preferRelativeResize="0"/>
          <p:nvPr/>
        </p:nvPicPr>
        <p:blipFill>
          <a:blip r:embed="rId12">
            <a:alphaModFix/>
          </a:blip>
          <a:stretch>
            <a:fillRect/>
          </a:stretch>
        </p:blipFill>
        <p:spPr>
          <a:xfrm>
            <a:off x="1649288" y="2541450"/>
            <a:ext cx="1068300" cy="1134600"/>
          </a:xfrm>
          <a:prstGeom prst="ellipse">
            <a:avLst/>
          </a:prstGeom>
          <a:noFill/>
          <a:ln>
            <a:noFill/>
          </a:ln>
        </p:spPr>
      </p:pic>
      <p:pic>
        <p:nvPicPr>
          <p:cNvPr id="159" name="Google Shape;159;p22"/>
          <p:cNvPicPr preferRelativeResize="0"/>
          <p:nvPr/>
        </p:nvPicPr>
        <p:blipFill>
          <a:blip r:embed="rId13">
            <a:alphaModFix/>
          </a:blip>
          <a:stretch>
            <a:fillRect/>
          </a:stretch>
        </p:blipFill>
        <p:spPr>
          <a:xfrm>
            <a:off x="6387913" y="2631072"/>
            <a:ext cx="1093200" cy="950100"/>
          </a:xfrm>
          <a:prstGeom prst="ellipse">
            <a:avLst/>
          </a:prstGeom>
          <a:noFill/>
          <a:ln>
            <a:noFill/>
          </a:ln>
        </p:spPr>
      </p:pic>
      <p:pic>
        <p:nvPicPr>
          <p:cNvPr id="160" name="Google Shape;160;p22"/>
          <p:cNvPicPr preferRelativeResize="0"/>
          <p:nvPr/>
        </p:nvPicPr>
        <p:blipFill>
          <a:blip r:embed="rId14">
            <a:alphaModFix/>
          </a:blip>
          <a:stretch>
            <a:fillRect/>
          </a:stretch>
        </p:blipFill>
        <p:spPr>
          <a:xfrm>
            <a:off x="5185709" y="2603859"/>
            <a:ext cx="1068300" cy="1068300"/>
          </a:xfrm>
          <a:prstGeom prst="ellipse">
            <a:avLst/>
          </a:prstGeom>
          <a:noFill/>
          <a:ln>
            <a:noFill/>
          </a:ln>
        </p:spPr>
      </p:pic>
      <p:pic>
        <p:nvPicPr>
          <p:cNvPr id="161" name="Google Shape;161;p22"/>
          <p:cNvPicPr preferRelativeResize="0"/>
          <p:nvPr/>
        </p:nvPicPr>
        <p:blipFill>
          <a:blip r:embed="rId15">
            <a:alphaModFix/>
          </a:blip>
          <a:stretch>
            <a:fillRect/>
          </a:stretch>
        </p:blipFill>
        <p:spPr>
          <a:xfrm>
            <a:off x="7615038" y="2633238"/>
            <a:ext cx="1068300" cy="978600"/>
          </a:xfrm>
          <a:prstGeom prst="ellipse">
            <a:avLst/>
          </a:prstGeom>
          <a:noFill/>
          <a:ln>
            <a:noFill/>
          </a:ln>
        </p:spPr>
      </p:pic>
      <p:sp>
        <p:nvSpPr>
          <p:cNvPr id="162" name="Google Shape;162;p22"/>
          <p:cNvSpPr txBox="1"/>
          <p:nvPr/>
        </p:nvSpPr>
        <p:spPr>
          <a:xfrm>
            <a:off x="409450" y="2152775"/>
            <a:ext cx="9084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Md. Khairul Islam</a:t>
            </a:r>
            <a:endParaRPr sz="700"/>
          </a:p>
        </p:txBody>
      </p:sp>
      <p:sp>
        <p:nvSpPr>
          <p:cNvPr id="163" name="Google Shape;163;p22"/>
          <p:cNvSpPr txBox="1"/>
          <p:nvPr/>
        </p:nvSpPr>
        <p:spPr>
          <a:xfrm>
            <a:off x="1996675" y="2152775"/>
            <a:ext cx="5487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Judy Fox</a:t>
            </a:r>
            <a:endParaRPr sz="700"/>
          </a:p>
        </p:txBody>
      </p:sp>
      <p:sp>
        <p:nvSpPr>
          <p:cNvPr id="164" name="Google Shape;164;p22"/>
          <p:cNvSpPr txBox="1"/>
          <p:nvPr/>
        </p:nvSpPr>
        <p:spPr>
          <a:xfrm>
            <a:off x="540700" y="3624875"/>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Kingsley Kim</a:t>
            </a:r>
            <a:endParaRPr sz="700"/>
          </a:p>
        </p:txBody>
      </p:sp>
      <p:sp>
        <p:nvSpPr>
          <p:cNvPr id="165" name="Google Shape;165;p22"/>
          <p:cNvSpPr txBox="1"/>
          <p:nvPr/>
        </p:nvSpPr>
        <p:spPr>
          <a:xfrm>
            <a:off x="1734438" y="3624875"/>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Zhengguang Wang</a:t>
            </a:r>
            <a:endParaRPr sz="700"/>
          </a:p>
        </p:txBody>
      </p:sp>
      <p:sp>
        <p:nvSpPr>
          <p:cNvPr id="166" name="Google Shape;166;p22"/>
          <p:cNvSpPr txBox="1"/>
          <p:nvPr/>
        </p:nvSpPr>
        <p:spPr>
          <a:xfrm>
            <a:off x="5343038" y="3624863"/>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George</a:t>
            </a:r>
            <a:r>
              <a:rPr lang="en" sz="700"/>
              <a:t> Boulos</a:t>
            </a:r>
            <a:endParaRPr sz="700"/>
          </a:p>
        </p:txBody>
      </p:sp>
      <p:sp>
        <p:nvSpPr>
          <p:cNvPr id="167" name="Google Shape;167;p22"/>
          <p:cNvSpPr txBox="1"/>
          <p:nvPr/>
        </p:nvSpPr>
        <p:spPr>
          <a:xfrm>
            <a:off x="6499338" y="3546225"/>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Ayush Karmacharya</a:t>
            </a:r>
            <a:endParaRPr sz="700"/>
          </a:p>
        </p:txBody>
      </p:sp>
      <p:sp>
        <p:nvSpPr>
          <p:cNvPr id="168" name="Google Shape;168;p22"/>
          <p:cNvSpPr txBox="1"/>
          <p:nvPr/>
        </p:nvSpPr>
        <p:spPr>
          <a:xfrm>
            <a:off x="7812988" y="3581163"/>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Timothy Sue</a:t>
            </a:r>
            <a:endParaRPr sz="700"/>
          </a:p>
        </p:txBody>
      </p:sp>
      <p:sp>
        <p:nvSpPr>
          <p:cNvPr id="169" name="Google Shape;169;p22"/>
          <p:cNvSpPr txBox="1"/>
          <p:nvPr/>
        </p:nvSpPr>
        <p:spPr>
          <a:xfrm>
            <a:off x="3329000" y="2152775"/>
            <a:ext cx="8319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Andrej Erkelens</a:t>
            </a:r>
            <a:endParaRPr sz="700"/>
          </a:p>
        </p:txBody>
      </p:sp>
      <p:sp>
        <p:nvSpPr>
          <p:cNvPr id="170" name="Google Shape;170;p22"/>
          <p:cNvSpPr txBox="1"/>
          <p:nvPr/>
        </p:nvSpPr>
        <p:spPr>
          <a:xfrm>
            <a:off x="4592775" y="2152775"/>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Nicholas Daniello</a:t>
            </a:r>
            <a:endParaRPr sz="700"/>
          </a:p>
        </p:txBody>
      </p:sp>
      <p:sp>
        <p:nvSpPr>
          <p:cNvPr id="171" name="Google Shape;171;p22"/>
          <p:cNvSpPr txBox="1"/>
          <p:nvPr/>
        </p:nvSpPr>
        <p:spPr>
          <a:xfrm>
            <a:off x="7460425" y="2213975"/>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Aparna Marathe</a:t>
            </a:r>
            <a:endParaRPr sz="700"/>
          </a:p>
        </p:txBody>
      </p:sp>
      <p:sp>
        <p:nvSpPr>
          <p:cNvPr id="172" name="Google Shape;172;p22"/>
          <p:cNvSpPr txBox="1"/>
          <p:nvPr/>
        </p:nvSpPr>
        <p:spPr>
          <a:xfrm>
            <a:off x="3114550" y="3624863"/>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Tracy Hua</a:t>
            </a:r>
            <a:endParaRPr sz="700"/>
          </a:p>
        </p:txBody>
      </p:sp>
      <p:pic>
        <p:nvPicPr>
          <p:cNvPr id="173" name="Google Shape;173;p22"/>
          <p:cNvPicPr preferRelativeResize="0"/>
          <p:nvPr/>
        </p:nvPicPr>
        <p:blipFill rotWithShape="1">
          <a:blip r:embed="rId16">
            <a:alphaModFix/>
          </a:blip>
          <a:srcRect b="37377" l="0" r="0" t="10354"/>
          <a:stretch/>
        </p:blipFill>
        <p:spPr>
          <a:xfrm>
            <a:off x="6003550" y="1163775"/>
            <a:ext cx="1005900" cy="1068900"/>
          </a:xfrm>
          <a:prstGeom prst="ellipse">
            <a:avLst/>
          </a:prstGeom>
          <a:noFill/>
          <a:ln>
            <a:noFill/>
          </a:ln>
        </p:spPr>
      </p:pic>
      <p:sp>
        <p:nvSpPr>
          <p:cNvPr id="174" name="Google Shape;174;p22"/>
          <p:cNvSpPr txBox="1"/>
          <p:nvPr/>
        </p:nvSpPr>
        <p:spPr>
          <a:xfrm>
            <a:off x="6136700" y="2152763"/>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rgbClr val="202124"/>
                </a:solidFill>
                <a:highlight>
                  <a:srgbClr val="F8F9FA"/>
                </a:highlight>
              </a:rPr>
              <a:t>Yingzheng Liu</a:t>
            </a:r>
            <a:endParaRPr sz="700">
              <a:solidFill>
                <a:srgbClr val="202124"/>
              </a:solidFill>
              <a:highlight>
                <a:srgbClr val="F8F9FA"/>
              </a:highlight>
            </a:endParaRPr>
          </a:p>
        </p:txBody>
      </p:sp>
      <p:pic>
        <p:nvPicPr>
          <p:cNvPr id="175" name="Google Shape;175;p22"/>
          <p:cNvPicPr preferRelativeResize="0"/>
          <p:nvPr/>
        </p:nvPicPr>
        <p:blipFill rotWithShape="1">
          <a:blip r:embed="rId17">
            <a:alphaModFix/>
          </a:blip>
          <a:srcRect b="20286" l="0" r="0" t="0"/>
          <a:stretch/>
        </p:blipFill>
        <p:spPr>
          <a:xfrm>
            <a:off x="4079938" y="2574300"/>
            <a:ext cx="1005900" cy="1068900"/>
          </a:xfrm>
          <a:prstGeom prst="ellipse">
            <a:avLst/>
          </a:prstGeom>
          <a:noFill/>
          <a:ln>
            <a:noFill/>
          </a:ln>
        </p:spPr>
      </p:pic>
      <p:sp>
        <p:nvSpPr>
          <p:cNvPr id="176" name="Google Shape;176;p22"/>
          <p:cNvSpPr txBox="1"/>
          <p:nvPr/>
        </p:nvSpPr>
        <p:spPr>
          <a:xfrm>
            <a:off x="4230750" y="3624877"/>
            <a:ext cx="1068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Luke Benham</a:t>
            </a:r>
            <a:endParaRPr sz="700"/>
          </a:p>
        </p:txBody>
      </p:sp>
    </p:spTree>
  </p:cSld>
  <p:clrMapOvr>
    <a:masterClrMapping/>
  </p:clrMapOvr>
</p:sld>
</file>

<file path=ppt/theme/theme1.xml><?xml version="1.0" encoding="utf-8"?>
<a:theme xmlns:a="http://schemas.openxmlformats.org/drawingml/2006/main" xmlns:r="http://schemas.openxmlformats.org/officeDocument/2006/relationships" name="3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